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5143500" cx="9144000"/>
  <p:notesSz cx="51435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4" roundtripDataSignature="AMtx7mjM9/qqXuZ/rtrOMIgipEcHbCXVE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4"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f9735cfed4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3" name="Google Shape;13;g3f9735cfed4_0_2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f9735cfed4_0_2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 name="Shape 17"/>
        <p:cNvGrpSpPr/>
        <p:nvPr/>
      </p:nvGrpSpPr>
      <p:grpSpPr>
        <a:xfrm>
          <a:off x="0" y="0"/>
          <a:ext cx="0" cy="0"/>
          <a:chOff x="0" y="0"/>
          <a:chExt cx="0" cy="0"/>
        </a:xfrm>
      </p:grpSpPr>
      <p:sp>
        <p:nvSpPr>
          <p:cNvPr id="18" name="Google Shape;1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 name="Google Shape;19;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 minute. The reframe. In 30 days you don't have time to plant a whole new field, you harvest. The question: what is already warm that you've been ignoring? Hold on the question for a beat, then move.</a:t>
            </a:r>
            <a:endParaRPr/>
          </a:p>
        </p:txBody>
      </p:sp>
      <p:sp>
        <p:nvSpPr>
          <p:cNvPr id="20" name="Google Shape;20;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 name="Shape 28"/>
        <p:cNvGrpSpPr/>
        <p:nvPr/>
      </p:nvGrpSpPr>
      <p:grpSpPr>
        <a:xfrm>
          <a:off x="0" y="0"/>
          <a:ext cx="0" cy="0"/>
          <a:chOff x="0" y="0"/>
          <a:chExt cx="0" cy="0"/>
        </a:xfrm>
      </p:grpSpPr>
      <p:sp>
        <p:nvSpPr>
          <p:cNvPr id="29" name="Google Shape;2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 name="Google Shape;3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Overview of the three moves. Don't read the cards, just frame it: three moves, and by the end you pick one. Then walk through each.</a:t>
            </a:r>
            <a:endParaRPr/>
          </a:p>
        </p:txBody>
      </p:sp>
      <p:sp>
        <p:nvSpPr>
          <p:cNvPr id="31" name="Google Shape;3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 name="Google Shape;5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Move 1, ~2 min. These people already know you. The fastest money is reactivation, not cold outreach. Give a real example if you have one.</a:t>
            </a:r>
            <a:endParaRPr/>
          </a:p>
        </p:txBody>
      </p:sp>
      <p:sp>
        <p:nvSpPr>
          <p:cNvPr id="54" name="Google Shape;5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 name="Google Shape;7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Move 2, ~2 min. Don't lead with the biggest thing. A small paid entry lowers their risk, gets money moving, and opens the door to the full engagement.</a:t>
            </a:r>
            <a:endParaRPr/>
          </a:p>
        </p:txBody>
      </p:sp>
      <p:sp>
        <p:nvSpPr>
          <p:cNvPr id="74" name="Google Shape;7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Move 3, ~2 min. The contrast is the whole point. Read the vague one flat, then the specific ones with energy. Specific asks get specific intros.</a:t>
            </a:r>
            <a:endParaRPr/>
          </a:p>
        </p:txBody>
      </p:sp>
      <p:sp>
        <p:nvSpPr>
          <p:cNvPr id="97" name="Google Shape;9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 min. The honest example. This builds trust because you're in it too. Say it plainly, don't oversell. This is the part the room remembers.</a:t>
            </a:r>
            <a:endParaRPr/>
          </a:p>
        </p:txBody>
      </p:sp>
      <p:sp>
        <p:nvSpPr>
          <p:cNvPr id="115" name="Google Shape;11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3 min. Hand it to the room. Ask the question, then STOP TALKING. Let the silence pull answers out. 'Who wants to name theirs first?' Then let founders go. This is where the room does the work.</a:t>
            </a:r>
            <a:endParaRPr/>
          </a:p>
        </p:txBody>
      </p:sp>
      <p:sp>
        <p:nvSpPr>
          <p:cNvPr id="125" name="Google Shape;125;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f9735cfed4_0_4:notes"/>
          <p:cNvSpPr/>
          <p:nvPr>
            <p:ph idx="2" type="sldImg"/>
          </p:nvPr>
        </p:nvSpPr>
        <p:spPr>
          <a:xfrm>
            <a:off x="514350" y="857250"/>
            <a:ext cx="4114800" cy="2314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9" name="Google Shape;139;g3f9735cfed4_0_4:notes"/>
          <p:cNvSpPr txBox="1"/>
          <p:nvPr>
            <p:ph idx="1" type="body"/>
          </p:nvPr>
        </p:nvSpPr>
        <p:spPr>
          <a:xfrm>
            <a:off x="514350" y="3300413"/>
            <a:ext cx="4114800" cy="27006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SzPts val="1100"/>
              <a:buNone/>
            </a:pPr>
            <a:r>
              <a:rPr lang="en-US"/>
              <a:t>PRESENTER: BOTH — final slide</a:t>
            </a:r>
            <a:br>
              <a:rPr lang="en-US"/>
            </a:br>
            <a:br>
              <a:rPr lang="en-US"/>
            </a:br>
            <a:r>
              <a:rPr lang="en-US"/>
              <a:t>Invite everyone to scan and connect. Kevin: drop your own LinkedIn QR into the right card before the event (replace the dashed placeholder). This is your warm-connection capture on top of the name sheet.</a:t>
            </a:r>
            <a:endParaRPr/>
          </a:p>
        </p:txBody>
      </p:sp>
      <p:sp>
        <p:nvSpPr>
          <p:cNvPr id="140" name="Google Shape;140;g3f9735cfed4_0_4:notes"/>
          <p:cNvSpPr txBox="1"/>
          <p:nvPr>
            <p:ph idx="12" type="sldNum"/>
          </p:nvPr>
        </p:nvSpPr>
        <p:spPr>
          <a:xfrm>
            <a:off x="2913460" y="6513910"/>
            <a:ext cx="2229000" cy="344100"/>
          </a:xfrm>
          <a:prstGeom prst="rect">
            <a:avLst/>
          </a:prstGeom>
          <a:noFill/>
          <a:ln>
            <a:noFill/>
          </a:ln>
        </p:spPr>
        <p:txBody>
          <a:bodyPr anchorCtr="0" anchor="b" bIns="34275" lIns="68575" spcFirstLastPara="1" rIns="68575" wrap="square" tIns="34275">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 name="Shape 15"/>
        <p:cNvGrpSpPr/>
        <p:nvPr/>
      </p:nvGrpSpPr>
      <p:grpSpPr>
        <a:xfrm>
          <a:off x="0" y="0"/>
          <a:ext cx="0" cy="0"/>
          <a:chOff x="0" y="0"/>
          <a:chExt cx="0" cy="0"/>
        </a:xfrm>
      </p:grpSpPr>
      <p:pic>
        <p:nvPicPr>
          <p:cNvPr id="16" name="Google Shape;16;g3f9735cfed4_0_24" title="revised banner.png"/>
          <p:cNvPicPr preferRelativeResize="0"/>
          <p:nvPr/>
        </p:nvPicPr>
        <p:blipFill>
          <a:blip r:embed="rId3">
            <a:alphaModFix/>
          </a:blip>
          <a:stretch>
            <a:fillRect/>
          </a:stretch>
        </p:blipFill>
        <p:spPr>
          <a:xfrm>
            <a:off x="0" y="0"/>
            <a:ext cx="9144001" cy="51434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B2A4A"/>
        </a:solidFill>
      </p:bgPr>
    </p:bg>
    <p:spTree>
      <p:nvGrpSpPr>
        <p:cNvPr id="21" name="Shape 21"/>
        <p:cNvGrpSpPr/>
        <p:nvPr/>
      </p:nvGrpSpPr>
      <p:grpSpPr>
        <a:xfrm>
          <a:off x="0" y="0"/>
          <a:ext cx="0" cy="0"/>
          <a:chOff x="0" y="0"/>
          <a:chExt cx="0" cy="0"/>
        </a:xfrm>
      </p:grpSpPr>
      <p:sp>
        <p:nvSpPr>
          <p:cNvPr id="22" name="Google Shape;22;p1"/>
          <p:cNvSpPr/>
          <p:nvPr/>
        </p:nvSpPr>
        <p:spPr>
          <a:xfrm>
            <a:off x="7040880" y="-1188720"/>
            <a:ext cx="3291840" cy="3291840"/>
          </a:xfrm>
          <a:prstGeom prst="ellipse">
            <a:avLst/>
          </a:prstGeom>
          <a:solidFill>
            <a:srgbClr val="2233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 name="Google Shape;23;p1"/>
          <p:cNvPicPr preferRelativeResize="0"/>
          <p:nvPr/>
        </p:nvPicPr>
        <p:blipFill rotWithShape="1">
          <a:blip r:embed="rId3">
            <a:alphaModFix/>
          </a:blip>
          <a:srcRect b="0" l="0" r="0" t="0"/>
          <a:stretch/>
        </p:blipFill>
        <p:spPr>
          <a:xfrm>
            <a:off x="8366760" y="292608"/>
            <a:ext cx="384048" cy="384048"/>
          </a:xfrm>
          <a:prstGeom prst="rect">
            <a:avLst/>
          </a:prstGeom>
          <a:noFill/>
          <a:ln>
            <a:noFill/>
          </a:ln>
        </p:spPr>
      </p:pic>
      <p:sp>
        <p:nvSpPr>
          <p:cNvPr id="24" name="Google Shape;24;p1"/>
          <p:cNvSpPr/>
          <p:nvPr/>
        </p:nvSpPr>
        <p:spPr>
          <a:xfrm>
            <a:off x="640080" y="822960"/>
            <a:ext cx="73152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9992E"/>
              </a:buClr>
              <a:buSzPts val="1300"/>
              <a:buFont typeface="Arial"/>
              <a:buNone/>
            </a:pPr>
            <a:r>
              <a:rPr b="1" i="0" lang="en-US" sz="1300" u="none" cap="none" strike="noStrike">
                <a:solidFill>
                  <a:srgbClr val="C9992E"/>
                </a:solidFill>
                <a:latin typeface="Arial"/>
                <a:ea typeface="Arial"/>
                <a:cs typeface="Arial"/>
                <a:sym typeface="Arial"/>
              </a:rPr>
              <a:t>FAST REVENUE</a:t>
            </a:r>
            <a:endParaRPr b="0" i="0" sz="1300" u="none" cap="none" strike="noStrike">
              <a:solidFill>
                <a:schemeClr val="dk1"/>
              </a:solidFill>
              <a:latin typeface="Calibri"/>
              <a:ea typeface="Calibri"/>
              <a:cs typeface="Calibri"/>
              <a:sym typeface="Calibri"/>
            </a:endParaRPr>
          </a:p>
        </p:txBody>
      </p:sp>
      <p:sp>
        <p:nvSpPr>
          <p:cNvPr id="25" name="Google Shape;25;p1"/>
          <p:cNvSpPr/>
          <p:nvPr/>
        </p:nvSpPr>
        <p:spPr>
          <a:xfrm>
            <a:off x="640080" y="1234440"/>
            <a:ext cx="7955280" cy="12801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4000"/>
              <a:buFont typeface="Arial"/>
              <a:buNone/>
            </a:pPr>
            <a:r>
              <a:rPr b="1" i="0" lang="en-US" sz="4000" u="none" cap="none" strike="noStrike">
                <a:solidFill>
                  <a:srgbClr val="FFFFFF"/>
                </a:solidFill>
                <a:latin typeface="Arial"/>
                <a:ea typeface="Arial"/>
                <a:cs typeface="Arial"/>
                <a:sym typeface="Arial"/>
              </a:rPr>
              <a:t>You don't plant. You harvest.</a:t>
            </a:r>
            <a:endParaRPr b="0" i="0" sz="4000" u="none" cap="none" strike="noStrike">
              <a:solidFill>
                <a:schemeClr val="dk1"/>
              </a:solidFill>
              <a:latin typeface="Calibri"/>
              <a:ea typeface="Calibri"/>
              <a:cs typeface="Calibri"/>
              <a:sym typeface="Calibri"/>
            </a:endParaRPr>
          </a:p>
        </p:txBody>
      </p:sp>
      <p:sp>
        <p:nvSpPr>
          <p:cNvPr id="26" name="Google Shape;26;p1"/>
          <p:cNvSpPr/>
          <p:nvPr/>
        </p:nvSpPr>
        <p:spPr>
          <a:xfrm>
            <a:off x="640080" y="2697480"/>
            <a:ext cx="7498080" cy="8229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7CEDA"/>
              </a:buClr>
              <a:buSzPts val="1700"/>
              <a:buFont typeface="Arial"/>
              <a:buNone/>
            </a:pPr>
            <a:r>
              <a:rPr b="0" i="0" lang="en-US" sz="1700" u="none" cap="none" strike="noStrike">
                <a:solidFill>
                  <a:srgbClr val="C7CEDA"/>
                </a:solidFill>
                <a:latin typeface="Arial"/>
                <a:ea typeface="Arial"/>
                <a:cs typeface="Arial"/>
                <a:sym typeface="Arial"/>
              </a:rPr>
              <a:t>Fast revenue rarely comes from brand-new things. It comes from the warm opportunities you're already sitting on.</a:t>
            </a:r>
            <a:endParaRPr b="0" i="0" sz="1700" u="none" cap="none" strike="noStrike">
              <a:solidFill>
                <a:schemeClr val="dk1"/>
              </a:solidFill>
              <a:latin typeface="Calibri"/>
              <a:ea typeface="Calibri"/>
              <a:cs typeface="Calibri"/>
              <a:sym typeface="Calibri"/>
            </a:endParaRPr>
          </a:p>
        </p:txBody>
      </p:sp>
      <p:sp>
        <p:nvSpPr>
          <p:cNvPr id="27" name="Google Shape;27;p1"/>
          <p:cNvSpPr/>
          <p:nvPr/>
        </p:nvSpPr>
        <p:spPr>
          <a:xfrm>
            <a:off x="640080" y="3794760"/>
            <a:ext cx="7955280" cy="6400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2200"/>
              <a:buFont typeface="Arial"/>
              <a:buNone/>
            </a:pPr>
            <a:r>
              <a:rPr b="1" i="1" lang="en-US" sz="2200" u="none" cap="none" strike="noStrike">
                <a:solidFill>
                  <a:srgbClr val="FFFFFF"/>
                </a:solidFill>
                <a:latin typeface="Arial"/>
                <a:ea typeface="Arial"/>
                <a:cs typeface="Arial"/>
                <a:sym typeface="Arial"/>
              </a:rPr>
              <a:t>What's already warm </a:t>
            </a:r>
            <a:r>
              <a:rPr b="1" i="1" lang="en-US" sz="2200" u="none" cap="none" strike="noStrike">
                <a:solidFill>
                  <a:srgbClr val="C9992E"/>
                </a:solidFill>
                <a:latin typeface="Arial"/>
                <a:ea typeface="Arial"/>
                <a:cs typeface="Arial"/>
                <a:sym typeface="Arial"/>
              </a:rPr>
              <a:t>that you've been ignoring?</a:t>
            </a:r>
            <a:endParaRPr b="0" i="0" sz="2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6F9"/>
        </a:solidFill>
      </p:bgPr>
    </p:bg>
    <p:spTree>
      <p:nvGrpSpPr>
        <p:cNvPr id="32" name="Shape 32"/>
        <p:cNvGrpSpPr/>
        <p:nvPr/>
      </p:nvGrpSpPr>
      <p:grpSpPr>
        <a:xfrm>
          <a:off x="0" y="0"/>
          <a:ext cx="0" cy="0"/>
          <a:chOff x="0" y="0"/>
          <a:chExt cx="0" cy="0"/>
        </a:xfrm>
      </p:grpSpPr>
      <p:sp>
        <p:nvSpPr>
          <p:cNvPr id="33" name="Google Shape;33;p2"/>
          <p:cNvSpPr/>
          <p:nvPr/>
        </p:nvSpPr>
        <p:spPr>
          <a:xfrm>
            <a:off x="640080" y="502920"/>
            <a:ext cx="457200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9992E"/>
              </a:buClr>
              <a:buSzPts val="1200"/>
              <a:buFont typeface="Arial"/>
              <a:buNone/>
            </a:pPr>
            <a:r>
              <a:rPr b="1" i="0" lang="en-US" sz="1200" u="none" cap="none" strike="noStrike">
                <a:solidFill>
                  <a:srgbClr val="C9992E"/>
                </a:solidFill>
                <a:latin typeface="Arial"/>
                <a:ea typeface="Arial"/>
                <a:cs typeface="Arial"/>
                <a:sym typeface="Arial"/>
              </a:rPr>
              <a:t>THE PLAY</a:t>
            </a:r>
            <a:endParaRPr b="0" i="0" sz="1200" u="none" cap="none" strike="noStrike">
              <a:solidFill>
                <a:schemeClr val="dk1"/>
              </a:solidFill>
              <a:latin typeface="Calibri"/>
              <a:ea typeface="Calibri"/>
              <a:cs typeface="Calibri"/>
              <a:sym typeface="Calibri"/>
            </a:endParaRPr>
          </a:p>
        </p:txBody>
      </p:sp>
      <p:sp>
        <p:nvSpPr>
          <p:cNvPr id="34" name="Google Shape;34;p2"/>
          <p:cNvSpPr/>
          <p:nvPr/>
        </p:nvSpPr>
        <p:spPr>
          <a:xfrm>
            <a:off x="640080" y="868680"/>
            <a:ext cx="7955280" cy="7315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B2A4A"/>
              </a:buClr>
              <a:buSzPts val="3200"/>
              <a:buFont typeface="Arial"/>
              <a:buNone/>
            </a:pPr>
            <a:r>
              <a:rPr b="1" i="0" lang="en-US" sz="3200" u="none" cap="none" strike="noStrike">
                <a:solidFill>
                  <a:srgbClr val="1B2A4A"/>
                </a:solidFill>
                <a:latin typeface="Arial"/>
                <a:ea typeface="Arial"/>
                <a:cs typeface="Arial"/>
                <a:sym typeface="Arial"/>
              </a:rPr>
              <a:t>Three moves. Pick one.</a:t>
            </a:r>
            <a:endParaRPr b="0" i="0" sz="3200" u="none" cap="none" strike="noStrike">
              <a:solidFill>
                <a:schemeClr val="dk1"/>
              </a:solidFill>
              <a:latin typeface="Calibri"/>
              <a:ea typeface="Calibri"/>
              <a:cs typeface="Calibri"/>
              <a:sym typeface="Calibri"/>
            </a:endParaRPr>
          </a:p>
        </p:txBody>
      </p:sp>
      <p:sp>
        <p:nvSpPr>
          <p:cNvPr id="35" name="Google Shape;35;p2"/>
          <p:cNvSpPr/>
          <p:nvPr/>
        </p:nvSpPr>
        <p:spPr>
          <a:xfrm>
            <a:off x="640080" y="1965960"/>
            <a:ext cx="2542032" cy="2286000"/>
          </a:xfrm>
          <a:prstGeom prst="roundRect">
            <a:avLst>
              <a:gd fmla="val 3600" name="adj"/>
            </a:avLst>
          </a:prstGeom>
          <a:solidFill>
            <a:srgbClr val="FFFFFF"/>
          </a:solidFill>
          <a:ln cap="flat" cmpd="sng" w="12700">
            <a:solidFill>
              <a:srgbClr val="E1E6EE"/>
            </a:solidFill>
            <a:prstDash val="solid"/>
            <a:round/>
            <a:headEnd len="sm" w="sm" type="none"/>
            <a:tailEnd len="sm" w="sm" type="none"/>
          </a:ln>
          <a:effectLst>
            <a:outerShdw blurRad="101600" rotWithShape="0" algn="bl" dir="5400000" dist="38100">
              <a:srgbClr val="1B2A4A">
                <a:alpha val="1019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2"/>
          <p:cNvSpPr/>
          <p:nvPr/>
        </p:nvSpPr>
        <p:spPr>
          <a:xfrm>
            <a:off x="896112" y="2240280"/>
            <a:ext cx="566928" cy="566928"/>
          </a:xfrm>
          <a:prstGeom prst="ellipse">
            <a:avLst/>
          </a:prstGeom>
          <a:solidFill>
            <a:srgbClr val="1B2A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2"/>
          <p:cNvSpPr/>
          <p:nvPr/>
        </p:nvSpPr>
        <p:spPr>
          <a:xfrm>
            <a:off x="896112" y="2240280"/>
            <a:ext cx="566928" cy="56692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2400"/>
              <a:buFont typeface="Arial"/>
              <a:buNone/>
            </a:pPr>
            <a:r>
              <a:rPr b="1" i="0" lang="en-US" sz="2400" u="none" cap="none" strike="noStrike">
                <a:solidFill>
                  <a:srgbClr val="FFFFFF"/>
                </a:solidFill>
                <a:latin typeface="Arial"/>
                <a:ea typeface="Arial"/>
                <a:cs typeface="Arial"/>
                <a:sym typeface="Arial"/>
              </a:rPr>
              <a:t>1</a:t>
            </a:r>
            <a:endParaRPr b="0" i="0" sz="2400" u="none" cap="none" strike="noStrike">
              <a:solidFill>
                <a:schemeClr val="dk1"/>
              </a:solidFill>
              <a:latin typeface="Calibri"/>
              <a:ea typeface="Calibri"/>
              <a:cs typeface="Calibri"/>
              <a:sym typeface="Calibri"/>
            </a:endParaRPr>
          </a:p>
        </p:txBody>
      </p:sp>
      <p:sp>
        <p:nvSpPr>
          <p:cNvPr id="38" name="Google Shape;38;p2"/>
          <p:cNvSpPr/>
          <p:nvPr/>
        </p:nvSpPr>
        <p:spPr>
          <a:xfrm>
            <a:off x="841248" y="2971800"/>
            <a:ext cx="2139696"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2A4A"/>
              </a:buClr>
              <a:buSzPts val="1700"/>
              <a:buFont typeface="Arial"/>
              <a:buNone/>
            </a:pPr>
            <a:r>
              <a:rPr b="1" i="0" lang="en-US" sz="1700" u="none" cap="none" strike="noStrike">
                <a:solidFill>
                  <a:srgbClr val="1B2A4A"/>
                </a:solidFill>
                <a:latin typeface="Arial"/>
                <a:ea typeface="Arial"/>
                <a:cs typeface="Arial"/>
                <a:sym typeface="Arial"/>
              </a:rPr>
              <a:t>Reactivate what's warm</a:t>
            </a:r>
            <a:endParaRPr b="0" i="0" sz="1700" u="none" cap="none" strike="noStrike">
              <a:solidFill>
                <a:schemeClr val="dk1"/>
              </a:solidFill>
              <a:latin typeface="Calibri"/>
              <a:ea typeface="Calibri"/>
              <a:cs typeface="Calibri"/>
              <a:sym typeface="Calibri"/>
            </a:endParaRPr>
          </a:p>
        </p:txBody>
      </p:sp>
      <p:sp>
        <p:nvSpPr>
          <p:cNvPr id="39" name="Google Shape;39;p2"/>
          <p:cNvSpPr/>
          <p:nvPr/>
        </p:nvSpPr>
        <p:spPr>
          <a:xfrm>
            <a:off x="841248" y="3538728"/>
            <a:ext cx="2139696" cy="5943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B7280"/>
              </a:buClr>
              <a:buSzPts val="1250"/>
              <a:buFont typeface="Arial"/>
              <a:buNone/>
            </a:pPr>
            <a:r>
              <a:rPr b="0" i="0" lang="en-US" sz="1250" u="none" cap="none" strike="noStrike">
                <a:solidFill>
                  <a:srgbClr val="6B7280"/>
                </a:solidFill>
                <a:latin typeface="Arial"/>
                <a:ea typeface="Arial"/>
                <a:cs typeface="Arial"/>
                <a:sym typeface="Arial"/>
              </a:rPr>
              <a:t>Follow up on people who already know you</a:t>
            </a:r>
            <a:endParaRPr b="0" i="0" sz="1250" u="none" cap="none" strike="noStrike">
              <a:solidFill>
                <a:schemeClr val="dk1"/>
              </a:solidFill>
              <a:latin typeface="Calibri"/>
              <a:ea typeface="Calibri"/>
              <a:cs typeface="Calibri"/>
              <a:sym typeface="Calibri"/>
            </a:endParaRPr>
          </a:p>
        </p:txBody>
      </p:sp>
      <p:sp>
        <p:nvSpPr>
          <p:cNvPr id="40" name="Google Shape;40;p2"/>
          <p:cNvSpPr/>
          <p:nvPr/>
        </p:nvSpPr>
        <p:spPr>
          <a:xfrm>
            <a:off x="3438144" y="1965960"/>
            <a:ext cx="2542032" cy="2286000"/>
          </a:xfrm>
          <a:prstGeom prst="roundRect">
            <a:avLst>
              <a:gd fmla="val 3600" name="adj"/>
            </a:avLst>
          </a:prstGeom>
          <a:solidFill>
            <a:srgbClr val="FFFFFF"/>
          </a:solidFill>
          <a:ln cap="flat" cmpd="sng" w="12700">
            <a:solidFill>
              <a:srgbClr val="E1E6EE"/>
            </a:solidFill>
            <a:prstDash val="solid"/>
            <a:round/>
            <a:headEnd len="sm" w="sm" type="none"/>
            <a:tailEnd len="sm" w="sm" type="none"/>
          </a:ln>
          <a:effectLst>
            <a:outerShdw blurRad="101600" rotWithShape="0" algn="bl" dir="5400000" dist="38100">
              <a:srgbClr val="1B2A4A">
                <a:alpha val="1019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
          <p:cNvSpPr/>
          <p:nvPr/>
        </p:nvSpPr>
        <p:spPr>
          <a:xfrm>
            <a:off x="3694176" y="2240280"/>
            <a:ext cx="566928" cy="566928"/>
          </a:xfrm>
          <a:prstGeom prst="ellipse">
            <a:avLst/>
          </a:prstGeom>
          <a:solidFill>
            <a:srgbClr val="C999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
          <p:cNvSpPr/>
          <p:nvPr/>
        </p:nvSpPr>
        <p:spPr>
          <a:xfrm>
            <a:off x="3694176" y="2240280"/>
            <a:ext cx="566928" cy="56692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2400"/>
              <a:buFont typeface="Arial"/>
              <a:buNone/>
            </a:pPr>
            <a:r>
              <a:rPr b="1" i="0" lang="en-US" sz="2400" u="none" cap="none" strike="noStrike">
                <a:solidFill>
                  <a:srgbClr val="FFFFFF"/>
                </a:solidFill>
                <a:latin typeface="Arial"/>
                <a:ea typeface="Arial"/>
                <a:cs typeface="Arial"/>
                <a:sym typeface="Arial"/>
              </a:rPr>
              <a:t>2</a:t>
            </a:r>
            <a:endParaRPr b="0" i="0" sz="2400" u="none" cap="none" strike="noStrike">
              <a:solidFill>
                <a:schemeClr val="dk1"/>
              </a:solidFill>
              <a:latin typeface="Calibri"/>
              <a:ea typeface="Calibri"/>
              <a:cs typeface="Calibri"/>
              <a:sym typeface="Calibri"/>
            </a:endParaRPr>
          </a:p>
        </p:txBody>
      </p:sp>
      <p:sp>
        <p:nvSpPr>
          <p:cNvPr id="43" name="Google Shape;43;p2"/>
          <p:cNvSpPr/>
          <p:nvPr/>
        </p:nvSpPr>
        <p:spPr>
          <a:xfrm>
            <a:off x="3639312" y="2971800"/>
            <a:ext cx="2139696"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2A4A"/>
              </a:buClr>
              <a:buSzPts val="1700"/>
              <a:buFont typeface="Arial"/>
              <a:buNone/>
            </a:pPr>
            <a:r>
              <a:rPr b="1" i="0" lang="en-US" sz="1700" u="none" cap="none" strike="noStrike">
                <a:solidFill>
                  <a:srgbClr val="1B2A4A"/>
                </a:solidFill>
                <a:latin typeface="Arial"/>
                <a:ea typeface="Arial"/>
                <a:cs typeface="Arial"/>
                <a:sym typeface="Arial"/>
              </a:rPr>
              <a:t>Sell a small first step</a:t>
            </a:r>
            <a:endParaRPr b="0" i="0" sz="1700" u="none" cap="none" strike="noStrike">
              <a:solidFill>
                <a:schemeClr val="dk1"/>
              </a:solidFill>
              <a:latin typeface="Calibri"/>
              <a:ea typeface="Calibri"/>
              <a:cs typeface="Calibri"/>
              <a:sym typeface="Calibri"/>
            </a:endParaRPr>
          </a:p>
        </p:txBody>
      </p:sp>
      <p:sp>
        <p:nvSpPr>
          <p:cNvPr id="44" name="Google Shape;44;p2"/>
          <p:cNvSpPr/>
          <p:nvPr/>
        </p:nvSpPr>
        <p:spPr>
          <a:xfrm>
            <a:off x="3639312" y="3538728"/>
            <a:ext cx="2139696" cy="5943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B7280"/>
              </a:buClr>
              <a:buSzPts val="1250"/>
              <a:buFont typeface="Arial"/>
              <a:buNone/>
            </a:pPr>
            <a:r>
              <a:rPr b="0" i="0" lang="en-US" sz="1250" u="none" cap="none" strike="noStrike">
                <a:solidFill>
                  <a:srgbClr val="6B7280"/>
                </a:solidFill>
                <a:latin typeface="Arial"/>
                <a:ea typeface="Arial"/>
                <a:cs typeface="Arial"/>
                <a:sym typeface="Arial"/>
              </a:rPr>
              <a:t>Lower the risk, get money moving</a:t>
            </a:r>
            <a:endParaRPr b="0" i="0" sz="1250" u="none" cap="none" strike="noStrike">
              <a:solidFill>
                <a:schemeClr val="dk1"/>
              </a:solidFill>
              <a:latin typeface="Calibri"/>
              <a:ea typeface="Calibri"/>
              <a:cs typeface="Calibri"/>
              <a:sym typeface="Calibri"/>
            </a:endParaRPr>
          </a:p>
        </p:txBody>
      </p:sp>
      <p:sp>
        <p:nvSpPr>
          <p:cNvPr id="45" name="Google Shape;45;p2"/>
          <p:cNvSpPr/>
          <p:nvPr/>
        </p:nvSpPr>
        <p:spPr>
          <a:xfrm>
            <a:off x="6236208" y="1965960"/>
            <a:ext cx="2542032" cy="2286000"/>
          </a:xfrm>
          <a:prstGeom prst="roundRect">
            <a:avLst>
              <a:gd fmla="val 3600" name="adj"/>
            </a:avLst>
          </a:prstGeom>
          <a:solidFill>
            <a:srgbClr val="FFFFFF"/>
          </a:solidFill>
          <a:ln cap="flat" cmpd="sng" w="12700">
            <a:solidFill>
              <a:srgbClr val="E1E6EE"/>
            </a:solidFill>
            <a:prstDash val="solid"/>
            <a:round/>
            <a:headEnd len="sm" w="sm" type="none"/>
            <a:tailEnd len="sm" w="sm" type="none"/>
          </a:ln>
          <a:effectLst>
            <a:outerShdw blurRad="101600" rotWithShape="0" algn="bl" dir="5400000" dist="38100">
              <a:srgbClr val="1B2A4A">
                <a:alpha val="1019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2"/>
          <p:cNvSpPr/>
          <p:nvPr/>
        </p:nvSpPr>
        <p:spPr>
          <a:xfrm>
            <a:off x="6492240" y="2240280"/>
            <a:ext cx="566928" cy="566928"/>
          </a:xfrm>
          <a:prstGeom prst="ellipse">
            <a:avLst/>
          </a:prstGeom>
          <a:solidFill>
            <a:srgbClr val="1B2A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2"/>
          <p:cNvSpPr/>
          <p:nvPr/>
        </p:nvSpPr>
        <p:spPr>
          <a:xfrm>
            <a:off x="6492240" y="2240280"/>
            <a:ext cx="566928" cy="56692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2400"/>
              <a:buFont typeface="Arial"/>
              <a:buNone/>
            </a:pPr>
            <a:r>
              <a:rPr b="1" i="0" lang="en-US" sz="2400" u="none" cap="none" strike="noStrike">
                <a:solidFill>
                  <a:srgbClr val="FFFFFF"/>
                </a:solidFill>
                <a:latin typeface="Arial"/>
                <a:ea typeface="Arial"/>
                <a:cs typeface="Arial"/>
                <a:sym typeface="Arial"/>
              </a:rPr>
              <a:t>3</a:t>
            </a:r>
            <a:endParaRPr b="0" i="0" sz="2400" u="none" cap="none" strike="noStrike">
              <a:solidFill>
                <a:schemeClr val="dk1"/>
              </a:solidFill>
              <a:latin typeface="Calibri"/>
              <a:ea typeface="Calibri"/>
              <a:cs typeface="Calibri"/>
              <a:sym typeface="Calibri"/>
            </a:endParaRPr>
          </a:p>
        </p:txBody>
      </p:sp>
      <p:sp>
        <p:nvSpPr>
          <p:cNvPr id="48" name="Google Shape;48;p2"/>
          <p:cNvSpPr/>
          <p:nvPr/>
        </p:nvSpPr>
        <p:spPr>
          <a:xfrm>
            <a:off x="6437376" y="2971800"/>
            <a:ext cx="2139696"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2A4A"/>
              </a:buClr>
              <a:buSzPts val="1700"/>
              <a:buFont typeface="Arial"/>
              <a:buNone/>
            </a:pPr>
            <a:r>
              <a:rPr b="1" i="0" lang="en-US" sz="1700" u="none" cap="none" strike="noStrike">
                <a:solidFill>
                  <a:srgbClr val="1B2A4A"/>
                </a:solidFill>
                <a:latin typeface="Arial"/>
                <a:ea typeface="Arial"/>
                <a:cs typeface="Arial"/>
                <a:sym typeface="Arial"/>
              </a:rPr>
              <a:t>Make one specific ask</a:t>
            </a:r>
            <a:endParaRPr b="0" i="0" sz="1700" u="none" cap="none" strike="noStrike">
              <a:solidFill>
                <a:schemeClr val="dk1"/>
              </a:solidFill>
              <a:latin typeface="Calibri"/>
              <a:ea typeface="Calibri"/>
              <a:cs typeface="Calibri"/>
              <a:sym typeface="Calibri"/>
            </a:endParaRPr>
          </a:p>
        </p:txBody>
      </p:sp>
      <p:sp>
        <p:nvSpPr>
          <p:cNvPr id="49" name="Google Shape;49;p2"/>
          <p:cNvSpPr/>
          <p:nvPr/>
        </p:nvSpPr>
        <p:spPr>
          <a:xfrm>
            <a:off x="6437376" y="3538728"/>
            <a:ext cx="2139696" cy="5943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B7280"/>
              </a:buClr>
              <a:buSzPts val="1250"/>
              <a:buFont typeface="Arial"/>
              <a:buNone/>
            </a:pPr>
            <a:r>
              <a:rPr b="0" i="0" lang="en-US" sz="1250" u="none" cap="none" strike="noStrike">
                <a:solidFill>
                  <a:srgbClr val="6B7280"/>
                </a:solidFill>
                <a:latin typeface="Arial"/>
                <a:ea typeface="Arial"/>
                <a:cs typeface="Arial"/>
                <a:sym typeface="Arial"/>
              </a:rPr>
              <a:t>To one specific person</a:t>
            </a:r>
            <a:endParaRPr b="0" i="0" sz="1250" u="none" cap="none" strike="noStrike">
              <a:solidFill>
                <a:schemeClr val="dk1"/>
              </a:solidFill>
              <a:latin typeface="Calibri"/>
              <a:ea typeface="Calibri"/>
              <a:cs typeface="Calibri"/>
              <a:sym typeface="Calibri"/>
            </a:endParaRPr>
          </a:p>
        </p:txBody>
      </p:sp>
      <p:sp>
        <p:nvSpPr>
          <p:cNvPr id="50" name="Google Shape;50;p2"/>
          <p:cNvSpPr/>
          <p:nvPr/>
        </p:nvSpPr>
        <p:spPr>
          <a:xfrm>
            <a:off x="640080" y="4526280"/>
            <a:ext cx="7955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300"/>
              <a:buFont typeface="Arial"/>
              <a:buNone/>
            </a:pPr>
            <a:r>
              <a:rPr b="0" i="1" lang="en-US" sz="1300" u="none" cap="none" strike="noStrike">
                <a:solidFill>
                  <a:srgbClr val="6B7280"/>
                </a:solidFill>
                <a:latin typeface="Arial"/>
                <a:ea typeface="Arial"/>
                <a:cs typeface="Arial"/>
                <a:sym typeface="Arial"/>
              </a:rPr>
              <a:t>Most founders sit on warm revenue while chasing cold strangers.</a:t>
            </a:r>
            <a:endParaRPr b="0" i="0" sz="13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B2A4A"/>
        </a:solidFill>
      </p:bgPr>
    </p:bg>
    <p:spTree>
      <p:nvGrpSpPr>
        <p:cNvPr id="55" name="Shape 55"/>
        <p:cNvGrpSpPr/>
        <p:nvPr/>
      </p:nvGrpSpPr>
      <p:grpSpPr>
        <a:xfrm>
          <a:off x="0" y="0"/>
          <a:ext cx="0" cy="0"/>
          <a:chOff x="0" y="0"/>
          <a:chExt cx="0" cy="0"/>
        </a:xfrm>
      </p:grpSpPr>
      <p:sp>
        <p:nvSpPr>
          <p:cNvPr id="56" name="Google Shape;56;p3"/>
          <p:cNvSpPr/>
          <p:nvPr/>
        </p:nvSpPr>
        <p:spPr>
          <a:xfrm>
            <a:off x="-1097280" y="3566160"/>
            <a:ext cx="2926080" cy="2926080"/>
          </a:xfrm>
          <a:prstGeom prst="ellipse">
            <a:avLst/>
          </a:prstGeom>
          <a:solidFill>
            <a:srgbClr val="2233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7" name="Google Shape;57;p3"/>
          <p:cNvPicPr preferRelativeResize="0"/>
          <p:nvPr/>
        </p:nvPicPr>
        <p:blipFill rotWithShape="1">
          <a:blip r:embed="rId3">
            <a:alphaModFix/>
          </a:blip>
          <a:srcRect b="0" l="0" r="0" t="0"/>
          <a:stretch/>
        </p:blipFill>
        <p:spPr>
          <a:xfrm>
            <a:off x="8366760" y="292608"/>
            <a:ext cx="384048" cy="384048"/>
          </a:xfrm>
          <a:prstGeom prst="rect">
            <a:avLst/>
          </a:prstGeom>
          <a:noFill/>
          <a:ln>
            <a:noFill/>
          </a:ln>
        </p:spPr>
      </p:pic>
      <p:sp>
        <p:nvSpPr>
          <p:cNvPr id="58" name="Google Shape;58;p3"/>
          <p:cNvSpPr/>
          <p:nvPr/>
        </p:nvSpPr>
        <p:spPr>
          <a:xfrm>
            <a:off x="640080" y="685800"/>
            <a:ext cx="777240" cy="777240"/>
          </a:xfrm>
          <a:prstGeom prst="ellipse">
            <a:avLst/>
          </a:prstGeom>
          <a:solidFill>
            <a:srgbClr val="C999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9" name="Google Shape;59;p3"/>
          <p:cNvPicPr preferRelativeResize="0"/>
          <p:nvPr/>
        </p:nvPicPr>
        <p:blipFill rotWithShape="1">
          <a:blip r:embed="rId4">
            <a:alphaModFix/>
          </a:blip>
          <a:srcRect b="0" l="0" r="0" t="0"/>
          <a:stretch/>
        </p:blipFill>
        <p:spPr>
          <a:xfrm>
            <a:off x="850392" y="896112"/>
            <a:ext cx="356616" cy="356616"/>
          </a:xfrm>
          <a:prstGeom prst="rect">
            <a:avLst/>
          </a:prstGeom>
          <a:noFill/>
          <a:ln>
            <a:noFill/>
          </a:ln>
        </p:spPr>
      </p:pic>
      <p:sp>
        <p:nvSpPr>
          <p:cNvPr id="60" name="Google Shape;60;p3"/>
          <p:cNvSpPr/>
          <p:nvPr/>
        </p:nvSpPr>
        <p:spPr>
          <a:xfrm>
            <a:off x="1600200" y="713232"/>
            <a:ext cx="457200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9992E"/>
              </a:buClr>
              <a:buSzPts val="1200"/>
              <a:buFont typeface="Arial"/>
              <a:buNone/>
            </a:pPr>
            <a:r>
              <a:rPr b="1" i="0" lang="en-US" sz="1200" u="none" cap="none" strike="noStrike">
                <a:solidFill>
                  <a:srgbClr val="C9992E"/>
                </a:solidFill>
                <a:latin typeface="Arial"/>
                <a:ea typeface="Arial"/>
                <a:cs typeface="Arial"/>
                <a:sym typeface="Arial"/>
              </a:rPr>
              <a:t>MOVE 1</a:t>
            </a:r>
            <a:endParaRPr b="0" i="0" sz="1200" u="none" cap="none" strike="noStrike">
              <a:solidFill>
                <a:schemeClr val="dk1"/>
              </a:solidFill>
              <a:latin typeface="Calibri"/>
              <a:ea typeface="Calibri"/>
              <a:cs typeface="Calibri"/>
              <a:sym typeface="Calibri"/>
            </a:endParaRPr>
          </a:p>
        </p:txBody>
      </p:sp>
      <p:sp>
        <p:nvSpPr>
          <p:cNvPr id="61" name="Google Shape;61;p3"/>
          <p:cNvSpPr/>
          <p:nvPr/>
        </p:nvSpPr>
        <p:spPr>
          <a:xfrm>
            <a:off x="1600200" y="987552"/>
            <a:ext cx="694944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2800"/>
              <a:buFont typeface="Arial"/>
              <a:buNone/>
            </a:pPr>
            <a:r>
              <a:rPr b="1" i="0" lang="en-US" sz="2800" u="none" cap="none" strike="noStrike">
                <a:solidFill>
                  <a:srgbClr val="FFFFFF"/>
                </a:solidFill>
                <a:latin typeface="Arial"/>
                <a:ea typeface="Arial"/>
                <a:cs typeface="Arial"/>
                <a:sym typeface="Arial"/>
              </a:rPr>
              <a:t>Reactivate what's warm</a:t>
            </a:r>
            <a:endParaRPr b="0" i="0" sz="2800" u="none" cap="none" strike="noStrike">
              <a:solidFill>
                <a:schemeClr val="dk1"/>
              </a:solidFill>
              <a:latin typeface="Calibri"/>
              <a:ea typeface="Calibri"/>
              <a:cs typeface="Calibri"/>
              <a:sym typeface="Calibri"/>
            </a:endParaRPr>
          </a:p>
        </p:txBody>
      </p:sp>
      <p:sp>
        <p:nvSpPr>
          <p:cNvPr id="62" name="Google Shape;62;p3"/>
          <p:cNvSpPr/>
          <p:nvPr/>
        </p:nvSpPr>
        <p:spPr>
          <a:xfrm>
            <a:off x="822960" y="2121408"/>
            <a:ext cx="109728" cy="109728"/>
          </a:xfrm>
          <a:prstGeom prst="ellipse">
            <a:avLst/>
          </a:prstGeom>
          <a:solidFill>
            <a:srgbClr val="C999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1097280" y="2002536"/>
            <a:ext cx="71323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7CEDA"/>
              </a:buClr>
              <a:buSzPts val="1700"/>
              <a:buFont typeface="Arial"/>
              <a:buNone/>
            </a:pPr>
            <a:r>
              <a:rPr b="0" i="0" lang="en-US" sz="1700" u="none" cap="none" strike="noStrike">
                <a:solidFill>
                  <a:srgbClr val="C7CEDA"/>
                </a:solidFill>
                <a:latin typeface="Arial"/>
                <a:ea typeface="Arial"/>
                <a:cs typeface="Arial"/>
                <a:sym typeface="Arial"/>
              </a:rPr>
              <a:t>The demo you sent</a:t>
            </a:r>
            <a:endParaRPr b="0" i="0" sz="1700" u="none" cap="none" strike="noStrike">
              <a:solidFill>
                <a:schemeClr val="dk1"/>
              </a:solidFill>
              <a:latin typeface="Calibri"/>
              <a:ea typeface="Calibri"/>
              <a:cs typeface="Calibri"/>
              <a:sym typeface="Calibri"/>
            </a:endParaRPr>
          </a:p>
        </p:txBody>
      </p:sp>
      <p:sp>
        <p:nvSpPr>
          <p:cNvPr id="64" name="Google Shape;64;p3"/>
          <p:cNvSpPr/>
          <p:nvPr/>
        </p:nvSpPr>
        <p:spPr>
          <a:xfrm>
            <a:off x="822960" y="2578608"/>
            <a:ext cx="109728" cy="109728"/>
          </a:xfrm>
          <a:prstGeom prst="ellipse">
            <a:avLst/>
          </a:prstGeom>
          <a:solidFill>
            <a:srgbClr val="C999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1097280" y="2459736"/>
            <a:ext cx="71323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7CEDA"/>
              </a:buClr>
              <a:buSzPts val="1700"/>
              <a:buFont typeface="Arial"/>
              <a:buNone/>
            </a:pPr>
            <a:r>
              <a:rPr b="0" i="0" lang="en-US" sz="1700" u="none" cap="none" strike="noStrike">
                <a:solidFill>
                  <a:srgbClr val="C7CEDA"/>
                </a:solidFill>
                <a:latin typeface="Arial"/>
                <a:ea typeface="Arial"/>
                <a:cs typeface="Arial"/>
                <a:sym typeface="Arial"/>
              </a:rPr>
              <a:t>The client from last year</a:t>
            </a:r>
            <a:endParaRPr b="0" i="0" sz="1700" u="none" cap="none" strike="noStrike">
              <a:solidFill>
                <a:schemeClr val="dk1"/>
              </a:solidFill>
              <a:latin typeface="Calibri"/>
              <a:ea typeface="Calibri"/>
              <a:cs typeface="Calibri"/>
              <a:sym typeface="Calibri"/>
            </a:endParaRPr>
          </a:p>
        </p:txBody>
      </p:sp>
      <p:sp>
        <p:nvSpPr>
          <p:cNvPr id="66" name="Google Shape;66;p3"/>
          <p:cNvSpPr/>
          <p:nvPr/>
        </p:nvSpPr>
        <p:spPr>
          <a:xfrm>
            <a:off x="822960" y="3035808"/>
            <a:ext cx="109728" cy="109728"/>
          </a:xfrm>
          <a:prstGeom prst="ellipse">
            <a:avLst/>
          </a:prstGeom>
          <a:solidFill>
            <a:srgbClr val="C999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1097280" y="2916936"/>
            <a:ext cx="71323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7CEDA"/>
              </a:buClr>
              <a:buSzPts val="1700"/>
              <a:buFont typeface="Arial"/>
              <a:buNone/>
            </a:pPr>
            <a:r>
              <a:rPr b="0" i="0" lang="en-US" sz="1700" u="none" cap="none" strike="noStrike">
                <a:solidFill>
                  <a:srgbClr val="C7CEDA"/>
                </a:solidFill>
                <a:latin typeface="Arial"/>
                <a:ea typeface="Arial"/>
                <a:cs typeface="Arial"/>
                <a:sym typeface="Arial"/>
              </a:rPr>
              <a:t>The "let me think about it"</a:t>
            </a:r>
            <a:endParaRPr b="0" i="0" sz="1700" u="none" cap="none" strike="noStrike">
              <a:solidFill>
                <a:schemeClr val="dk1"/>
              </a:solidFill>
              <a:latin typeface="Calibri"/>
              <a:ea typeface="Calibri"/>
              <a:cs typeface="Calibri"/>
              <a:sym typeface="Calibri"/>
            </a:endParaRPr>
          </a:p>
        </p:txBody>
      </p:sp>
      <p:sp>
        <p:nvSpPr>
          <p:cNvPr id="68" name="Google Shape;68;p3"/>
          <p:cNvSpPr/>
          <p:nvPr/>
        </p:nvSpPr>
        <p:spPr>
          <a:xfrm>
            <a:off x="822960" y="3493008"/>
            <a:ext cx="109728" cy="109728"/>
          </a:xfrm>
          <a:prstGeom prst="ellipse">
            <a:avLst/>
          </a:prstGeom>
          <a:solidFill>
            <a:srgbClr val="C999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1097280" y="3374136"/>
            <a:ext cx="71323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7CEDA"/>
              </a:buClr>
              <a:buSzPts val="1700"/>
              <a:buFont typeface="Arial"/>
              <a:buNone/>
            </a:pPr>
            <a:r>
              <a:rPr b="0" i="0" lang="en-US" sz="1700" u="none" cap="none" strike="noStrike">
                <a:solidFill>
                  <a:srgbClr val="C7CEDA"/>
                </a:solidFill>
                <a:latin typeface="Arial"/>
                <a:ea typeface="Arial"/>
                <a:cs typeface="Arial"/>
                <a:sym typeface="Arial"/>
              </a:rPr>
              <a:t>The referral that never came</a:t>
            </a:r>
            <a:endParaRPr b="0" i="0" sz="1700" u="none" cap="none" strike="noStrike">
              <a:solidFill>
                <a:schemeClr val="dk1"/>
              </a:solidFill>
              <a:latin typeface="Calibri"/>
              <a:ea typeface="Calibri"/>
              <a:cs typeface="Calibri"/>
              <a:sym typeface="Calibri"/>
            </a:endParaRPr>
          </a:p>
        </p:txBody>
      </p:sp>
      <p:sp>
        <p:nvSpPr>
          <p:cNvPr id="70" name="Google Shape;70;p3"/>
          <p:cNvSpPr/>
          <p:nvPr/>
        </p:nvSpPr>
        <p:spPr>
          <a:xfrm>
            <a:off x="640080" y="4069080"/>
            <a:ext cx="795528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9992E"/>
              </a:buClr>
              <a:buSzPts val="1800"/>
              <a:buFont typeface="Arial"/>
              <a:buNone/>
            </a:pPr>
            <a:r>
              <a:rPr b="1" i="1" lang="en-US" sz="1800" u="none" cap="none" strike="noStrike">
                <a:solidFill>
                  <a:srgbClr val="C9992E"/>
                </a:solidFill>
                <a:latin typeface="Arial"/>
                <a:ea typeface="Arial"/>
                <a:cs typeface="Arial"/>
                <a:sym typeface="Arial"/>
              </a:rPr>
              <a:t>One honest follow-up reopens more revenue than 50 cold messages.</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6F9"/>
        </a:solidFill>
      </p:bgPr>
    </p:bg>
    <p:spTree>
      <p:nvGrpSpPr>
        <p:cNvPr id="75" name="Shape 75"/>
        <p:cNvGrpSpPr/>
        <p:nvPr/>
      </p:nvGrpSpPr>
      <p:grpSpPr>
        <a:xfrm>
          <a:off x="0" y="0"/>
          <a:ext cx="0" cy="0"/>
          <a:chOff x="0" y="0"/>
          <a:chExt cx="0" cy="0"/>
        </a:xfrm>
      </p:grpSpPr>
      <p:sp>
        <p:nvSpPr>
          <p:cNvPr id="76" name="Google Shape;76;p4"/>
          <p:cNvSpPr/>
          <p:nvPr/>
        </p:nvSpPr>
        <p:spPr>
          <a:xfrm>
            <a:off x="640080" y="685800"/>
            <a:ext cx="777240" cy="777240"/>
          </a:xfrm>
          <a:prstGeom prst="ellipse">
            <a:avLst/>
          </a:prstGeom>
          <a:solidFill>
            <a:srgbClr val="1B2A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7" name="Google Shape;77;p4"/>
          <p:cNvPicPr preferRelativeResize="0"/>
          <p:nvPr/>
        </p:nvPicPr>
        <p:blipFill rotWithShape="1">
          <a:blip r:embed="rId3">
            <a:alphaModFix/>
          </a:blip>
          <a:srcRect b="0" l="0" r="0" t="0"/>
          <a:stretch/>
        </p:blipFill>
        <p:spPr>
          <a:xfrm>
            <a:off x="822960" y="896112"/>
            <a:ext cx="402336" cy="356616"/>
          </a:xfrm>
          <a:prstGeom prst="rect">
            <a:avLst/>
          </a:prstGeom>
          <a:noFill/>
          <a:ln>
            <a:noFill/>
          </a:ln>
        </p:spPr>
      </p:pic>
      <p:sp>
        <p:nvSpPr>
          <p:cNvPr id="78" name="Google Shape;78;p4"/>
          <p:cNvSpPr/>
          <p:nvPr/>
        </p:nvSpPr>
        <p:spPr>
          <a:xfrm>
            <a:off x="1600200" y="713232"/>
            <a:ext cx="457200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9992E"/>
              </a:buClr>
              <a:buSzPts val="1200"/>
              <a:buFont typeface="Arial"/>
              <a:buNone/>
            </a:pPr>
            <a:r>
              <a:rPr b="1" i="0" lang="en-US" sz="1200" u="none" cap="none" strike="noStrike">
                <a:solidFill>
                  <a:srgbClr val="C9992E"/>
                </a:solidFill>
                <a:latin typeface="Arial"/>
                <a:ea typeface="Arial"/>
                <a:cs typeface="Arial"/>
                <a:sym typeface="Arial"/>
              </a:rPr>
              <a:t>MOVE 2</a:t>
            </a:r>
            <a:endParaRPr b="0" i="0" sz="1200" u="none" cap="none" strike="noStrike">
              <a:solidFill>
                <a:schemeClr val="dk1"/>
              </a:solidFill>
              <a:latin typeface="Calibri"/>
              <a:ea typeface="Calibri"/>
              <a:cs typeface="Calibri"/>
              <a:sym typeface="Calibri"/>
            </a:endParaRPr>
          </a:p>
        </p:txBody>
      </p:sp>
      <p:sp>
        <p:nvSpPr>
          <p:cNvPr id="79" name="Google Shape;79;p4"/>
          <p:cNvSpPr/>
          <p:nvPr/>
        </p:nvSpPr>
        <p:spPr>
          <a:xfrm>
            <a:off x="1600200" y="987552"/>
            <a:ext cx="694944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B2A4A"/>
              </a:buClr>
              <a:buSzPts val="2800"/>
              <a:buFont typeface="Arial"/>
              <a:buNone/>
            </a:pPr>
            <a:r>
              <a:rPr b="1" i="0" lang="en-US" sz="2800" u="none" cap="none" strike="noStrike">
                <a:solidFill>
                  <a:srgbClr val="1B2A4A"/>
                </a:solidFill>
                <a:latin typeface="Arial"/>
                <a:ea typeface="Arial"/>
                <a:cs typeface="Arial"/>
                <a:sym typeface="Arial"/>
              </a:rPr>
              <a:t>Sell a small first step</a:t>
            </a:r>
            <a:endParaRPr b="0" i="0" sz="2800" u="none" cap="none" strike="noStrike">
              <a:solidFill>
                <a:schemeClr val="dk1"/>
              </a:solidFill>
              <a:latin typeface="Calibri"/>
              <a:ea typeface="Calibri"/>
              <a:cs typeface="Calibri"/>
              <a:sym typeface="Calibri"/>
            </a:endParaRPr>
          </a:p>
        </p:txBody>
      </p:sp>
      <p:sp>
        <p:nvSpPr>
          <p:cNvPr id="80" name="Google Shape;80;p4"/>
          <p:cNvSpPr/>
          <p:nvPr/>
        </p:nvSpPr>
        <p:spPr>
          <a:xfrm>
            <a:off x="640080" y="1965960"/>
            <a:ext cx="795528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6324A"/>
              </a:buClr>
              <a:buSzPts val="1700"/>
              <a:buFont typeface="Arial"/>
              <a:buNone/>
            </a:pPr>
            <a:r>
              <a:rPr b="0" i="0" lang="en-US" sz="1700" u="none" cap="none" strike="noStrike">
                <a:solidFill>
                  <a:srgbClr val="26324A"/>
                </a:solidFill>
                <a:latin typeface="Arial"/>
                <a:ea typeface="Arial"/>
                <a:cs typeface="Arial"/>
                <a:sym typeface="Arial"/>
              </a:rPr>
              <a:t>People hesitate when the first offer feels too big. So don't start there.</a:t>
            </a:r>
            <a:endParaRPr b="0" i="0" sz="1700" u="none" cap="none" strike="noStrike">
              <a:solidFill>
                <a:schemeClr val="dk1"/>
              </a:solidFill>
              <a:latin typeface="Calibri"/>
              <a:ea typeface="Calibri"/>
              <a:cs typeface="Calibri"/>
              <a:sym typeface="Calibri"/>
            </a:endParaRPr>
          </a:p>
        </p:txBody>
      </p:sp>
      <p:sp>
        <p:nvSpPr>
          <p:cNvPr id="81" name="Google Shape;81;p4"/>
          <p:cNvSpPr/>
          <p:nvPr/>
        </p:nvSpPr>
        <p:spPr>
          <a:xfrm>
            <a:off x="640080" y="2606040"/>
            <a:ext cx="2331720" cy="566928"/>
          </a:xfrm>
          <a:prstGeom prst="roundRect">
            <a:avLst>
              <a:gd fmla="val 50000" name="adj"/>
            </a:avLst>
          </a:prstGeom>
          <a:solidFill>
            <a:srgbClr val="FFFFFF"/>
          </a:solidFill>
          <a:ln cap="flat" cmpd="sng" w="15875">
            <a:solidFill>
              <a:srgbClr val="C9992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4"/>
          <p:cNvSpPr/>
          <p:nvPr/>
        </p:nvSpPr>
        <p:spPr>
          <a:xfrm>
            <a:off x="640080" y="2606040"/>
            <a:ext cx="2331720" cy="56692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B2A4A"/>
              </a:buClr>
              <a:buSzPts val="1400"/>
              <a:buFont typeface="Arial"/>
              <a:buNone/>
            </a:pPr>
            <a:r>
              <a:rPr b="1" i="0" lang="en-US" sz="1400" u="none" cap="none" strike="noStrike">
                <a:solidFill>
                  <a:srgbClr val="1B2A4A"/>
                </a:solidFill>
                <a:latin typeface="Arial"/>
                <a:ea typeface="Arial"/>
                <a:cs typeface="Arial"/>
                <a:sym typeface="Arial"/>
              </a:rPr>
              <a:t>Audit</a:t>
            </a:r>
            <a:endParaRPr b="0" i="0" sz="1400" u="none" cap="none" strike="noStrike">
              <a:solidFill>
                <a:schemeClr val="dk1"/>
              </a:solidFill>
              <a:latin typeface="Calibri"/>
              <a:ea typeface="Calibri"/>
              <a:cs typeface="Calibri"/>
              <a:sym typeface="Calibri"/>
            </a:endParaRPr>
          </a:p>
        </p:txBody>
      </p:sp>
      <p:sp>
        <p:nvSpPr>
          <p:cNvPr id="83" name="Google Shape;83;p4"/>
          <p:cNvSpPr/>
          <p:nvPr/>
        </p:nvSpPr>
        <p:spPr>
          <a:xfrm>
            <a:off x="3154680" y="2606040"/>
            <a:ext cx="2331720" cy="566928"/>
          </a:xfrm>
          <a:prstGeom prst="roundRect">
            <a:avLst>
              <a:gd fmla="val 50000" name="adj"/>
            </a:avLst>
          </a:prstGeom>
          <a:solidFill>
            <a:srgbClr val="FFFFFF"/>
          </a:solidFill>
          <a:ln cap="flat" cmpd="sng" w="15875">
            <a:solidFill>
              <a:srgbClr val="C9992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4"/>
          <p:cNvSpPr/>
          <p:nvPr/>
        </p:nvSpPr>
        <p:spPr>
          <a:xfrm>
            <a:off x="3154680" y="2606040"/>
            <a:ext cx="2331720" cy="56692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B2A4A"/>
              </a:buClr>
              <a:buSzPts val="1400"/>
              <a:buFont typeface="Arial"/>
              <a:buNone/>
            </a:pPr>
            <a:r>
              <a:rPr b="1" i="0" lang="en-US" sz="1400" u="none" cap="none" strike="noStrike">
                <a:solidFill>
                  <a:srgbClr val="1B2A4A"/>
                </a:solidFill>
                <a:latin typeface="Arial"/>
                <a:ea typeface="Arial"/>
                <a:cs typeface="Arial"/>
                <a:sym typeface="Arial"/>
              </a:rPr>
              <a:t>Diagnostic</a:t>
            </a:r>
            <a:endParaRPr b="0" i="0" sz="1400" u="none" cap="none" strike="noStrike">
              <a:solidFill>
                <a:schemeClr val="dk1"/>
              </a:solidFill>
              <a:latin typeface="Calibri"/>
              <a:ea typeface="Calibri"/>
              <a:cs typeface="Calibri"/>
              <a:sym typeface="Calibri"/>
            </a:endParaRPr>
          </a:p>
        </p:txBody>
      </p:sp>
      <p:sp>
        <p:nvSpPr>
          <p:cNvPr id="85" name="Google Shape;85;p4"/>
          <p:cNvSpPr/>
          <p:nvPr/>
        </p:nvSpPr>
        <p:spPr>
          <a:xfrm>
            <a:off x="5669280" y="2606040"/>
            <a:ext cx="2331720" cy="566928"/>
          </a:xfrm>
          <a:prstGeom prst="roundRect">
            <a:avLst>
              <a:gd fmla="val 50000" name="adj"/>
            </a:avLst>
          </a:prstGeom>
          <a:solidFill>
            <a:srgbClr val="FFFFFF"/>
          </a:solidFill>
          <a:ln cap="flat" cmpd="sng" w="15875">
            <a:solidFill>
              <a:srgbClr val="C9992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4"/>
          <p:cNvSpPr/>
          <p:nvPr/>
        </p:nvSpPr>
        <p:spPr>
          <a:xfrm>
            <a:off x="5669280" y="2606040"/>
            <a:ext cx="2331720" cy="56692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B2A4A"/>
              </a:buClr>
              <a:buSzPts val="1400"/>
              <a:buFont typeface="Arial"/>
              <a:buNone/>
            </a:pPr>
            <a:r>
              <a:rPr b="1" i="0" lang="en-US" sz="1400" u="none" cap="none" strike="noStrike">
                <a:solidFill>
                  <a:srgbClr val="1B2A4A"/>
                </a:solidFill>
                <a:latin typeface="Arial"/>
                <a:ea typeface="Arial"/>
                <a:cs typeface="Arial"/>
                <a:sym typeface="Arial"/>
              </a:rPr>
              <a:t>Setup</a:t>
            </a:r>
            <a:endParaRPr b="0" i="0" sz="1400" u="none" cap="none" strike="noStrike">
              <a:solidFill>
                <a:schemeClr val="dk1"/>
              </a:solidFill>
              <a:latin typeface="Calibri"/>
              <a:ea typeface="Calibri"/>
              <a:cs typeface="Calibri"/>
              <a:sym typeface="Calibri"/>
            </a:endParaRPr>
          </a:p>
        </p:txBody>
      </p:sp>
      <p:sp>
        <p:nvSpPr>
          <p:cNvPr id="87" name="Google Shape;87;p4"/>
          <p:cNvSpPr/>
          <p:nvPr/>
        </p:nvSpPr>
        <p:spPr>
          <a:xfrm>
            <a:off x="640080" y="3374136"/>
            <a:ext cx="2331720" cy="566928"/>
          </a:xfrm>
          <a:prstGeom prst="roundRect">
            <a:avLst>
              <a:gd fmla="val 50000" name="adj"/>
            </a:avLst>
          </a:prstGeom>
          <a:solidFill>
            <a:srgbClr val="FFFFFF"/>
          </a:solidFill>
          <a:ln cap="flat" cmpd="sng" w="15875">
            <a:solidFill>
              <a:srgbClr val="C9992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4"/>
          <p:cNvSpPr/>
          <p:nvPr/>
        </p:nvSpPr>
        <p:spPr>
          <a:xfrm>
            <a:off x="640080" y="3374136"/>
            <a:ext cx="2331720" cy="56692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B2A4A"/>
              </a:buClr>
              <a:buSzPts val="1400"/>
              <a:buFont typeface="Arial"/>
              <a:buNone/>
            </a:pPr>
            <a:r>
              <a:rPr b="1" i="0" lang="en-US" sz="1400" u="none" cap="none" strike="noStrike">
                <a:solidFill>
                  <a:srgbClr val="1B2A4A"/>
                </a:solidFill>
                <a:latin typeface="Arial"/>
                <a:ea typeface="Arial"/>
                <a:cs typeface="Arial"/>
                <a:sym typeface="Arial"/>
              </a:rPr>
              <a:t>Quick review</a:t>
            </a:r>
            <a:endParaRPr b="0" i="0" sz="1400" u="none" cap="none" strike="noStrike">
              <a:solidFill>
                <a:schemeClr val="dk1"/>
              </a:solidFill>
              <a:latin typeface="Calibri"/>
              <a:ea typeface="Calibri"/>
              <a:cs typeface="Calibri"/>
              <a:sym typeface="Calibri"/>
            </a:endParaRPr>
          </a:p>
        </p:txBody>
      </p:sp>
      <p:sp>
        <p:nvSpPr>
          <p:cNvPr id="89" name="Google Shape;89;p4"/>
          <p:cNvSpPr/>
          <p:nvPr/>
        </p:nvSpPr>
        <p:spPr>
          <a:xfrm>
            <a:off x="3154680" y="3374136"/>
            <a:ext cx="2331720" cy="566928"/>
          </a:xfrm>
          <a:prstGeom prst="roundRect">
            <a:avLst>
              <a:gd fmla="val 50000" name="adj"/>
            </a:avLst>
          </a:prstGeom>
          <a:solidFill>
            <a:srgbClr val="FFFFFF"/>
          </a:solidFill>
          <a:ln cap="flat" cmpd="sng" w="15875">
            <a:solidFill>
              <a:srgbClr val="C9992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4"/>
          <p:cNvSpPr/>
          <p:nvPr/>
        </p:nvSpPr>
        <p:spPr>
          <a:xfrm>
            <a:off x="3154680" y="3374136"/>
            <a:ext cx="2331720" cy="56692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B2A4A"/>
              </a:buClr>
              <a:buSzPts val="1400"/>
              <a:buFont typeface="Arial"/>
              <a:buNone/>
            </a:pPr>
            <a:r>
              <a:rPr b="1" i="0" lang="en-US" sz="1400" u="none" cap="none" strike="noStrike">
                <a:solidFill>
                  <a:srgbClr val="1B2A4A"/>
                </a:solidFill>
                <a:latin typeface="Arial"/>
                <a:ea typeface="Arial"/>
                <a:cs typeface="Arial"/>
                <a:sym typeface="Arial"/>
              </a:rPr>
              <a:t>Pilot</a:t>
            </a:r>
            <a:endParaRPr b="0" i="0" sz="1400" u="none" cap="none" strike="noStrike">
              <a:solidFill>
                <a:schemeClr val="dk1"/>
              </a:solidFill>
              <a:latin typeface="Calibri"/>
              <a:ea typeface="Calibri"/>
              <a:cs typeface="Calibri"/>
              <a:sym typeface="Calibri"/>
            </a:endParaRPr>
          </a:p>
        </p:txBody>
      </p:sp>
      <p:sp>
        <p:nvSpPr>
          <p:cNvPr id="91" name="Google Shape;91;p4"/>
          <p:cNvSpPr/>
          <p:nvPr/>
        </p:nvSpPr>
        <p:spPr>
          <a:xfrm>
            <a:off x="5669280" y="3374136"/>
            <a:ext cx="2331720" cy="566928"/>
          </a:xfrm>
          <a:prstGeom prst="roundRect">
            <a:avLst>
              <a:gd fmla="val 50000" name="adj"/>
            </a:avLst>
          </a:prstGeom>
          <a:solidFill>
            <a:srgbClr val="FFFFFF"/>
          </a:solidFill>
          <a:ln cap="flat" cmpd="sng" w="15875">
            <a:solidFill>
              <a:srgbClr val="C9992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4"/>
          <p:cNvSpPr/>
          <p:nvPr/>
        </p:nvSpPr>
        <p:spPr>
          <a:xfrm>
            <a:off x="5669280" y="3374136"/>
            <a:ext cx="2331720" cy="56692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B2A4A"/>
              </a:buClr>
              <a:buSzPts val="1400"/>
              <a:buFont typeface="Arial"/>
              <a:buNone/>
            </a:pPr>
            <a:r>
              <a:rPr b="1" i="0" lang="en-US" sz="1400" u="none" cap="none" strike="noStrike">
                <a:solidFill>
                  <a:srgbClr val="1B2A4A"/>
                </a:solidFill>
                <a:latin typeface="Arial"/>
                <a:ea typeface="Arial"/>
                <a:cs typeface="Arial"/>
                <a:sym typeface="Arial"/>
              </a:rPr>
              <a:t>Short session</a:t>
            </a:r>
            <a:endParaRPr b="0" i="0" sz="1400" u="none" cap="none" strike="noStrike">
              <a:solidFill>
                <a:schemeClr val="dk1"/>
              </a:solidFill>
              <a:latin typeface="Calibri"/>
              <a:ea typeface="Calibri"/>
              <a:cs typeface="Calibri"/>
              <a:sym typeface="Calibri"/>
            </a:endParaRPr>
          </a:p>
        </p:txBody>
      </p:sp>
      <p:sp>
        <p:nvSpPr>
          <p:cNvPr id="93" name="Google Shape;93;p4"/>
          <p:cNvSpPr/>
          <p:nvPr/>
        </p:nvSpPr>
        <p:spPr>
          <a:xfrm>
            <a:off x="640080" y="4343400"/>
            <a:ext cx="795528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500"/>
              <a:buFont typeface="Arial"/>
              <a:buNone/>
            </a:pPr>
            <a:r>
              <a:rPr b="0" i="1" lang="en-US" sz="1500" u="none" cap="none" strike="noStrike">
                <a:solidFill>
                  <a:srgbClr val="6B7280"/>
                </a:solidFill>
                <a:latin typeface="Arial"/>
                <a:ea typeface="Arial"/>
                <a:cs typeface="Arial"/>
                <a:sym typeface="Arial"/>
              </a:rPr>
              <a:t>Low risk for them. Money moving for you. It opens the bigger sale.</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B2A4A"/>
        </a:solidFill>
      </p:bgPr>
    </p:bg>
    <p:spTree>
      <p:nvGrpSpPr>
        <p:cNvPr id="98" name="Shape 98"/>
        <p:cNvGrpSpPr/>
        <p:nvPr/>
      </p:nvGrpSpPr>
      <p:grpSpPr>
        <a:xfrm>
          <a:off x="0" y="0"/>
          <a:ext cx="0" cy="0"/>
          <a:chOff x="0" y="0"/>
          <a:chExt cx="0" cy="0"/>
        </a:xfrm>
      </p:grpSpPr>
      <p:sp>
        <p:nvSpPr>
          <p:cNvPr id="99" name="Google Shape;99;p5"/>
          <p:cNvSpPr/>
          <p:nvPr/>
        </p:nvSpPr>
        <p:spPr>
          <a:xfrm>
            <a:off x="7132320" y="3383280"/>
            <a:ext cx="3108960" cy="3108960"/>
          </a:xfrm>
          <a:prstGeom prst="ellipse">
            <a:avLst/>
          </a:prstGeom>
          <a:solidFill>
            <a:srgbClr val="2233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0" name="Google Shape;100;p5"/>
          <p:cNvPicPr preferRelativeResize="0"/>
          <p:nvPr/>
        </p:nvPicPr>
        <p:blipFill rotWithShape="1">
          <a:blip r:embed="rId3">
            <a:alphaModFix/>
          </a:blip>
          <a:srcRect b="0" l="0" r="0" t="0"/>
          <a:stretch/>
        </p:blipFill>
        <p:spPr>
          <a:xfrm>
            <a:off x="8366760" y="292608"/>
            <a:ext cx="384048" cy="384048"/>
          </a:xfrm>
          <a:prstGeom prst="rect">
            <a:avLst/>
          </a:prstGeom>
          <a:noFill/>
          <a:ln>
            <a:noFill/>
          </a:ln>
        </p:spPr>
      </p:pic>
      <p:sp>
        <p:nvSpPr>
          <p:cNvPr id="101" name="Google Shape;101;p5"/>
          <p:cNvSpPr/>
          <p:nvPr/>
        </p:nvSpPr>
        <p:spPr>
          <a:xfrm>
            <a:off x="640080" y="685800"/>
            <a:ext cx="777240" cy="777240"/>
          </a:xfrm>
          <a:prstGeom prst="ellipse">
            <a:avLst/>
          </a:prstGeom>
          <a:solidFill>
            <a:srgbClr val="C999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2" name="Google Shape;102;p5"/>
          <p:cNvPicPr preferRelativeResize="0"/>
          <p:nvPr/>
        </p:nvPicPr>
        <p:blipFill rotWithShape="1">
          <a:blip r:embed="rId4">
            <a:alphaModFix/>
          </a:blip>
          <a:srcRect b="0" l="0" r="0" t="0"/>
          <a:stretch/>
        </p:blipFill>
        <p:spPr>
          <a:xfrm>
            <a:off x="850392" y="896112"/>
            <a:ext cx="356616" cy="356616"/>
          </a:xfrm>
          <a:prstGeom prst="rect">
            <a:avLst/>
          </a:prstGeom>
          <a:noFill/>
          <a:ln>
            <a:noFill/>
          </a:ln>
        </p:spPr>
      </p:pic>
      <p:sp>
        <p:nvSpPr>
          <p:cNvPr id="103" name="Google Shape;103;p5"/>
          <p:cNvSpPr/>
          <p:nvPr/>
        </p:nvSpPr>
        <p:spPr>
          <a:xfrm>
            <a:off x="1600200" y="713232"/>
            <a:ext cx="457200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9992E"/>
              </a:buClr>
              <a:buSzPts val="1200"/>
              <a:buFont typeface="Arial"/>
              <a:buNone/>
            </a:pPr>
            <a:r>
              <a:rPr b="1" i="0" lang="en-US" sz="1200" u="none" cap="none" strike="noStrike">
                <a:solidFill>
                  <a:srgbClr val="C9992E"/>
                </a:solidFill>
                <a:latin typeface="Arial"/>
                <a:ea typeface="Arial"/>
                <a:cs typeface="Arial"/>
                <a:sym typeface="Arial"/>
              </a:rPr>
              <a:t>MOVE 3</a:t>
            </a:r>
            <a:endParaRPr b="0" i="0" sz="1200" u="none" cap="none" strike="noStrike">
              <a:solidFill>
                <a:schemeClr val="dk1"/>
              </a:solidFill>
              <a:latin typeface="Calibri"/>
              <a:ea typeface="Calibri"/>
              <a:cs typeface="Calibri"/>
              <a:sym typeface="Calibri"/>
            </a:endParaRPr>
          </a:p>
        </p:txBody>
      </p:sp>
      <p:sp>
        <p:nvSpPr>
          <p:cNvPr id="104" name="Google Shape;104;p5"/>
          <p:cNvSpPr/>
          <p:nvPr/>
        </p:nvSpPr>
        <p:spPr>
          <a:xfrm>
            <a:off x="1600200" y="987552"/>
            <a:ext cx="694944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2800"/>
              <a:buFont typeface="Arial"/>
              <a:buNone/>
            </a:pPr>
            <a:r>
              <a:rPr b="1" i="0" lang="en-US" sz="2800" u="none" cap="none" strike="noStrike">
                <a:solidFill>
                  <a:srgbClr val="FFFFFF"/>
                </a:solidFill>
                <a:latin typeface="Arial"/>
                <a:ea typeface="Arial"/>
                <a:cs typeface="Arial"/>
                <a:sym typeface="Arial"/>
              </a:rPr>
              <a:t>Make one specific ask</a:t>
            </a:r>
            <a:endParaRPr b="0" i="0" sz="2800" u="none" cap="none" strike="noStrike">
              <a:solidFill>
                <a:schemeClr val="dk1"/>
              </a:solidFill>
              <a:latin typeface="Calibri"/>
              <a:ea typeface="Calibri"/>
              <a:cs typeface="Calibri"/>
              <a:sym typeface="Calibri"/>
            </a:endParaRPr>
          </a:p>
        </p:txBody>
      </p:sp>
      <p:sp>
        <p:nvSpPr>
          <p:cNvPr id="105" name="Google Shape;105;p5"/>
          <p:cNvSpPr/>
          <p:nvPr/>
        </p:nvSpPr>
        <p:spPr>
          <a:xfrm>
            <a:off x="640080" y="1965960"/>
            <a:ext cx="3657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899B5"/>
              </a:buClr>
              <a:buSzPts val="1100"/>
              <a:buFont typeface="Arial"/>
              <a:buNone/>
            </a:pPr>
            <a:r>
              <a:rPr b="1" i="0" lang="en-US" sz="1100" u="none" cap="none" strike="noStrike">
                <a:solidFill>
                  <a:srgbClr val="8899B5"/>
                </a:solidFill>
                <a:latin typeface="Arial"/>
                <a:ea typeface="Arial"/>
                <a:cs typeface="Arial"/>
                <a:sym typeface="Arial"/>
              </a:rPr>
              <a:t>VAGUE</a:t>
            </a:r>
            <a:endParaRPr b="0" i="0" sz="1100" u="none" cap="none" strike="noStrike">
              <a:solidFill>
                <a:schemeClr val="dk1"/>
              </a:solidFill>
              <a:latin typeface="Calibri"/>
              <a:ea typeface="Calibri"/>
              <a:cs typeface="Calibri"/>
              <a:sym typeface="Calibri"/>
            </a:endParaRPr>
          </a:p>
        </p:txBody>
      </p:sp>
      <p:sp>
        <p:nvSpPr>
          <p:cNvPr id="106" name="Google Shape;106;p5"/>
          <p:cNvSpPr/>
          <p:nvPr/>
        </p:nvSpPr>
        <p:spPr>
          <a:xfrm>
            <a:off x="640080" y="2240280"/>
            <a:ext cx="777240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899B5"/>
              </a:buClr>
              <a:buSzPts val="1600"/>
              <a:buFont typeface="Arial"/>
              <a:buNone/>
            </a:pPr>
            <a:r>
              <a:rPr b="0" i="1" lang="en-US" sz="1600" u="none" cap="none" strike="noStrike">
                <a:solidFill>
                  <a:srgbClr val="8899B5"/>
                </a:solidFill>
                <a:latin typeface="Arial"/>
                <a:ea typeface="Arial"/>
                <a:cs typeface="Arial"/>
                <a:sym typeface="Arial"/>
              </a:rPr>
              <a:t>"Let me know if you know anyone."</a:t>
            </a:r>
            <a:endParaRPr b="0" i="0" sz="1600" u="none" cap="none" strike="noStrike">
              <a:solidFill>
                <a:schemeClr val="dk1"/>
              </a:solidFill>
              <a:latin typeface="Calibri"/>
              <a:ea typeface="Calibri"/>
              <a:cs typeface="Calibri"/>
              <a:sym typeface="Calibri"/>
            </a:endParaRPr>
          </a:p>
        </p:txBody>
      </p:sp>
      <p:sp>
        <p:nvSpPr>
          <p:cNvPr id="107" name="Google Shape;107;p5"/>
          <p:cNvSpPr/>
          <p:nvPr/>
        </p:nvSpPr>
        <p:spPr>
          <a:xfrm>
            <a:off x="640080" y="2880360"/>
            <a:ext cx="3657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9992E"/>
              </a:buClr>
              <a:buSzPts val="1100"/>
              <a:buFont typeface="Arial"/>
              <a:buNone/>
            </a:pPr>
            <a:r>
              <a:rPr b="1" i="0" lang="en-US" sz="1100" u="none" cap="none" strike="noStrike">
                <a:solidFill>
                  <a:srgbClr val="C9992E"/>
                </a:solidFill>
                <a:latin typeface="Arial"/>
                <a:ea typeface="Arial"/>
                <a:cs typeface="Arial"/>
                <a:sym typeface="Arial"/>
              </a:rPr>
              <a:t>SPECIFIC</a:t>
            </a:r>
            <a:endParaRPr b="0" i="0" sz="1100" u="none" cap="none" strike="noStrike">
              <a:solidFill>
                <a:schemeClr val="dk1"/>
              </a:solidFill>
              <a:latin typeface="Calibri"/>
              <a:ea typeface="Calibri"/>
              <a:cs typeface="Calibri"/>
              <a:sym typeface="Calibri"/>
            </a:endParaRPr>
          </a:p>
        </p:txBody>
      </p:sp>
      <p:sp>
        <p:nvSpPr>
          <p:cNvPr id="108" name="Google Shape;108;p5"/>
          <p:cNvSpPr/>
          <p:nvPr/>
        </p:nvSpPr>
        <p:spPr>
          <a:xfrm>
            <a:off x="640080" y="3200400"/>
            <a:ext cx="777240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600"/>
              <a:buFont typeface="Arial"/>
              <a:buNone/>
            </a:pPr>
            <a:r>
              <a:rPr b="1" i="0" lang="en-US" sz="1600" u="none" cap="none" strike="noStrike">
                <a:solidFill>
                  <a:srgbClr val="FFFFFF"/>
                </a:solidFill>
                <a:latin typeface="Arial"/>
                <a:ea typeface="Arial"/>
                <a:cs typeface="Arial"/>
                <a:sym typeface="Arial"/>
              </a:rPr>
              <a:t>"Do you know one dentist who's missing calls?"</a:t>
            </a:r>
            <a:endParaRPr b="0" i="0" sz="1600" u="none" cap="none" strike="noStrike">
              <a:solidFill>
                <a:schemeClr val="dk1"/>
              </a:solidFill>
              <a:latin typeface="Calibri"/>
              <a:ea typeface="Calibri"/>
              <a:cs typeface="Calibri"/>
              <a:sym typeface="Calibri"/>
            </a:endParaRPr>
          </a:p>
        </p:txBody>
      </p:sp>
      <p:sp>
        <p:nvSpPr>
          <p:cNvPr id="109" name="Google Shape;109;p5"/>
          <p:cNvSpPr/>
          <p:nvPr/>
        </p:nvSpPr>
        <p:spPr>
          <a:xfrm>
            <a:off x="640080" y="3621024"/>
            <a:ext cx="777240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600"/>
              <a:buFont typeface="Arial"/>
              <a:buNone/>
            </a:pPr>
            <a:r>
              <a:rPr b="1" i="0" lang="en-US" sz="1600" u="none" cap="none" strike="noStrike">
                <a:solidFill>
                  <a:srgbClr val="FFFFFF"/>
                </a:solidFill>
                <a:latin typeface="Arial"/>
                <a:ea typeface="Arial"/>
                <a:cs typeface="Arial"/>
                <a:sym typeface="Arial"/>
              </a:rPr>
              <a:t>"One founder who needs more booked appointments?"</a:t>
            </a:r>
            <a:endParaRPr b="0" i="0" sz="1600" u="none" cap="none" strike="noStrike">
              <a:solidFill>
                <a:schemeClr val="dk1"/>
              </a:solidFill>
              <a:latin typeface="Calibri"/>
              <a:ea typeface="Calibri"/>
              <a:cs typeface="Calibri"/>
              <a:sym typeface="Calibri"/>
            </a:endParaRPr>
          </a:p>
        </p:txBody>
      </p:sp>
      <p:sp>
        <p:nvSpPr>
          <p:cNvPr id="110" name="Google Shape;110;p5"/>
          <p:cNvSpPr/>
          <p:nvPr/>
        </p:nvSpPr>
        <p:spPr>
          <a:xfrm>
            <a:off x="640080" y="4041648"/>
            <a:ext cx="777240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600"/>
              <a:buFont typeface="Arial"/>
              <a:buNone/>
            </a:pPr>
            <a:r>
              <a:rPr b="1" i="0" lang="en-US" sz="1600" u="none" cap="none" strike="noStrike">
                <a:solidFill>
                  <a:srgbClr val="FFFFFF"/>
                </a:solidFill>
                <a:latin typeface="Arial"/>
                <a:ea typeface="Arial"/>
                <a:cs typeface="Arial"/>
                <a:sym typeface="Arial"/>
              </a:rPr>
              <a:t>"One owner trying to get five more clients this month?"</a:t>
            </a:r>
            <a:endParaRPr b="0" i="0" sz="1600" u="none" cap="none" strike="noStrike">
              <a:solidFill>
                <a:schemeClr val="dk1"/>
              </a:solidFill>
              <a:latin typeface="Calibri"/>
              <a:ea typeface="Calibri"/>
              <a:cs typeface="Calibri"/>
              <a:sym typeface="Calibri"/>
            </a:endParaRPr>
          </a:p>
        </p:txBody>
      </p:sp>
      <p:sp>
        <p:nvSpPr>
          <p:cNvPr id="111" name="Google Shape;111;p5"/>
          <p:cNvSpPr/>
          <p:nvPr/>
        </p:nvSpPr>
        <p:spPr>
          <a:xfrm>
            <a:off x="640080" y="4572000"/>
            <a:ext cx="7955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9992E"/>
              </a:buClr>
              <a:buSzPts val="1400"/>
              <a:buFont typeface="Arial"/>
              <a:buNone/>
            </a:pPr>
            <a:r>
              <a:rPr b="0" i="1" lang="en-US" sz="1400" u="none" cap="none" strike="noStrike">
                <a:solidFill>
                  <a:srgbClr val="C9992E"/>
                </a:solidFill>
                <a:latin typeface="Arial"/>
                <a:ea typeface="Arial"/>
                <a:cs typeface="Arial"/>
                <a:sym typeface="Arial"/>
              </a:rPr>
              <a:t>Specific asks get specific intros. Vague asks get ignored.</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233F"/>
        </a:solidFill>
      </p:bgPr>
    </p:bg>
    <p:spTree>
      <p:nvGrpSpPr>
        <p:cNvPr id="116" name="Shape 116"/>
        <p:cNvGrpSpPr/>
        <p:nvPr/>
      </p:nvGrpSpPr>
      <p:grpSpPr>
        <a:xfrm>
          <a:off x="0" y="0"/>
          <a:ext cx="0" cy="0"/>
          <a:chOff x="0" y="0"/>
          <a:chExt cx="0" cy="0"/>
        </a:xfrm>
      </p:grpSpPr>
      <p:pic>
        <p:nvPicPr>
          <p:cNvPr descr="preencoded.png" id="117" name="Google Shape;117;p6"/>
          <p:cNvPicPr preferRelativeResize="0"/>
          <p:nvPr/>
        </p:nvPicPr>
        <p:blipFill rotWithShape="1">
          <a:blip r:embed="rId3">
            <a:alphaModFix/>
          </a:blip>
          <a:srcRect b="0" l="0" r="0" t="0"/>
          <a:stretch/>
        </p:blipFill>
        <p:spPr>
          <a:xfrm>
            <a:off x="640080" y="640080"/>
            <a:ext cx="502920" cy="502920"/>
          </a:xfrm>
          <a:prstGeom prst="rect">
            <a:avLst/>
          </a:prstGeom>
          <a:noFill/>
          <a:ln>
            <a:noFill/>
          </a:ln>
        </p:spPr>
      </p:pic>
      <p:sp>
        <p:nvSpPr>
          <p:cNvPr id="118" name="Google Shape;118;p6"/>
          <p:cNvSpPr/>
          <p:nvPr/>
        </p:nvSpPr>
        <p:spPr>
          <a:xfrm>
            <a:off x="1280160" y="749808"/>
            <a:ext cx="548640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9992E"/>
              </a:buClr>
              <a:buSzPts val="1200"/>
              <a:buFont typeface="Arial"/>
              <a:buNone/>
            </a:pPr>
            <a:r>
              <a:rPr b="1" i="0" lang="en-US" sz="1200" u="none" cap="none" strike="noStrike">
                <a:solidFill>
                  <a:srgbClr val="C9992E"/>
                </a:solidFill>
                <a:latin typeface="Arial"/>
                <a:ea typeface="Arial"/>
                <a:cs typeface="Arial"/>
                <a:sym typeface="Arial"/>
              </a:rPr>
              <a:t>WORKING IT WITH YOU</a:t>
            </a:r>
            <a:endParaRPr b="0" i="0" sz="1200" u="none" cap="none" strike="noStrike">
              <a:solidFill>
                <a:schemeClr val="dk1"/>
              </a:solidFill>
              <a:latin typeface="Calibri"/>
              <a:ea typeface="Calibri"/>
              <a:cs typeface="Calibri"/>
              <a:sym typeface="Calibri"/>
            </a:endParaRPr>
          </a:p>
        </p:txBody>
      </p:sp>
      <p:sp>
        <p:nvSpPr>
          <p:cNvPr id="119" name="Google Shape;119;p6"/>
          <p:cNvSpPr/>
          <p:nvPr/>
        </p:nvSpPr>
        <p:spPr>
          <a:xfrm>
            <a:off x="640080" y="1371600"/>
            <a:ext cx="7955280" cy="7315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3000"/>
              <a:buFont typeface="Arial"/>
              <a:buNone/>
            </a:pPr>
            <a:r>
              <a:rPr b="1" i="0" lang="en-US" sz="3000" u="none" cap="none" strike="noStrike">
                <a:solidFill>
                  <a:srgbClr val="FFFFFF"/>
                </a:solidFill>
                <a:latin typeface="Arial"/>
                <a:ea typeface="Arial"/>
                <a:cs typeface="Arial"/>
                <a:sym typeface="Arial"/>
              </a:rPr>
              <a:t>I'm doing this right now.</a:t>
            </a:r>
            <a:endParaRPr b="0" i="0" sz="3000" u="none" cap="none" strike="noStrike">
              <a:solidFill>
                <a:schemeClr val="dk1"/>
              </a:solidFill>
              <a:latin typeface="Calibri"/>
              <a:ea typeface="Calibri"/>
              <a:cs typeface="Calibri"/>
              <a:sym typeface="Calibri"/>
            </a:endParaRPr>
          </a:p>
        </p:txBody>
      </p:sp>
      <p:sp>
        <p:nvSpPr>
          <p:cNvPr id="120" name="Google Shape;120;p6"/>
          <p:cNvSpPr/>
          <p:nvPr/>
        </p:nvSpPr>
        <p:spPr>
          <a:xfrm>
            <a:off x="640080" y="2286000"/>
            <a:ext cx="7589520" cy="146304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C7CEDA"/>
              </a:buClr>
              <a:buSzPts val="1800"/>
              <a:buFont typeface="Arial"/>
              <a:buNone/>
            </a:pPr>
            <a:r>
              <a:rPr b="0" i="0" lang="en-US" sz="1800" u="none" cap="none" strike="noStrike">
                <a:solidFill>
                  <a:srgbClr val="C7CEDA"/>
                </a:solidFill>
                <a:latin typeface="Arial"/>
                <a:ea typeface="Arial"/>
                <a:cs typeface="Arial"/>
                <a:sym typeface="Arial"/>
              </a:rPr>
              <a:t>My 30-day move isn't chasing a hundred new leads. I already have warm conversations, AI receptionist demos in front of clinics. So my move is move number one: </a:t>
            </a:r>
            <a:r>
              <a:rPr b="1" i="0" lang="en-US" sz="1800" u="none" cap="none" strike="noStrike">
                <a:solidFill>
                  <a:srgbClr val="C9992E"/>
                </a:solidFill>
                <a:latin typeface="Arial"/>
                <a:ea typeface="Arial"/>
                <a:cs typeface="Arial"/>
                <a:sym typeface="Arial"/>
              </a:rPr>
              <a:t>follow up, sharpen the offer, and close one paid pilot.</a:t>
            </a:r>
            <a:endParaRPr b="0" i="0" sz="1800" u="none" cap="none" strike="noStrike">
              <a:solidFill>
                <a:schemeClr val="dk1"/>
              </a:solidFill>
              <a:latin typeface="Calibri"/>
              <a:ea typeface="Calibri"/>
              <a:cs typeface="Calibri"/>
              <a:sym typeface="Calibri"/>
            </a:endParaRPr>
          </a:p>
        </p:txBody>
      </p:sp>
      <p:sp>
        <p:nvSpPr>
          <p:cNvPr id="121" name="Google Shape;121;p6"/>
          <p:cNvSpPr/>
          <p:nvPr/>
        </p:nvSpPr>
        <p:spPr>
          <a:xfrm>
            <a:off x="640080" y="4023360"/>
            <a:ext cx="795528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600"/>
              <a:buFont typeface="Arial"/>
              <a:buNone/>
            </a:pPr>
            <a:r>
              <a:rPr b="0" i="1" lang="en-US" sz="1600" u="none" cap="none" strike="noStrike">
                <a:solidFill>
                  <a:srgbClr val="FFFFFF"/>
                </a:solidFill>
                <a:latin typeface="Arial"/>
                <a:ea typeface="Arial"/>
                <a:cs typeface="Arial"/>
                <a:sym typeface="Arial"/>
              </a:rPr>
              <a:t>I'm not teaching this from the outside. I'm working the same question with you.</a:t>
            </a:r>
            <a:endParaRPr b="0" i="0" sz="1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9992E"/>
        </a:solidFill>
      </p:bgPr>
    </p:bg>
    <p:spTree>
      <p:nvGrpSpPr>
        <p:cNvPr id="126" name="Shape 126"/>
        <p:cNvGrpSpPr/>
        <p:nvPr/>
      </p:nvGrpSpPr>
      <p:grpSpPr>
        <a:xfrm>
          <a:off x="0" y="0"/>
          <a:ext cx="0" cy="0"/>
          <a:chOff x="0" y="0"/>
          <a:chExt cx="0" cy="0"/>
        </a:xfrm>
      </p:grpSpPr>
      <p:sp>
        <p:nvSpPr>
          <p:cNvPr id="127" name="Google Shape;127;p7"/>
          <p:cNvSpPr/>
          <p:nvPr/>
        </p:nvSpPr>
        <p:spPr>
          <a:xfrm>
            <a:off x="640080" y="777240"/>
            <a:ext cx="54864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B2A4A"/>
              </a:buClr>
              <a:buSzPts val="1300"/>
              <a:buFont typeface="Arial"/>
              <a:buNone/>
            </a:pPr>
            <a:r>
              <a:rPr b="1" i="0" lang="en-US" sz="1300" u="none" cap="none" strike="noStrike">
                <a:solidFill>
                  <a:srgbClr val="1B2A4A"/>
                </a:solidFill>
                <a:latin typeface="Arial"/>
                <a:ea typeface="Arial"/>
                <a:cs typeface="Arial"/>
                <a:sym typeface="Arial"/>
              </a:rPr>
              <a:t>YOUR TURN</a:t>
            </a:r>
            <a:endParaRPr b="0" i="0" sz="1300" u="none" cap="none" strike="noStrike">
              <a:solidFill>
                <a:schemeClr val="dk1"/>
              </a:solidFill>
              <a:latin typeface="Calibri"/>
              <a:ea typeface="Calibri"/>
              <a:cs typeface="Calibri"/>
              <a:sym typeface="Calibri"/>
            </a:endParaRPr>
          </a:p>
        </p:txBody>
      </p:sp>
      <p:sp>
        <p:nvSpPr>
          <p:cNvPr id="128" name="Google Shape;128;p7"/>
          <p:cNvSpPr/>
          <p:nvPr/>
        </p:nvSpPr>
        <p:spPr>
          <a:xfrm>
            <a:off x="640080" y="1188720"/>
            <a:ext cx="7955280" cy="11887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B2A4A"/>
              </a:buClr>
              <a:buSzPts val="3400"/>
              <a:buFont typeface="Arial"/>
              <a:buNone/>
            </a:pPr>
            <a:r>
              <a:rPr b="1" i="0" lang="en-US" sz="3400" u="none" cap="none" strike="noStrike">
                <a:solidFill>
                  <a:srgbClr val="1B2A4A"/>
                </a:solidFill>
                <a:latin typeface="Arial"/>
                <a:ea typeface="Arial"/>
                <a:cs typeface="Arial"/>
                <a:sym typeface="Arial"/>
              </a:rPr>
              <a:t>Which one is sitting right in front of you?</a:t>
            </a:r>
            <a:endParaRPr b="0" i="0" sz="3400" u="none" cap="none" strike="noStrike">
              <a:solidFill>
                <a:schemeClr val="dk1"/>
              </a:solidFill>
              <a:latin typeface="Calibri"/>
              <a:ea typeface="Calibri"/>
              <a:cs typeface="Calibri"/>
              <a:sym typeface="Calibri"/>
            </a:endParaRPr>
          </a:p>
        </p:txBody>
      </p:sp>
      <p:sp>
        <p:nvSpPr>
          <p:cNvPr id="129" name="Google Shape;129;p7"/>
          <p:cNvSpPr/>
          <p:nvPr/>
        </p:nvSpPr>
        <p:spPr>
          <a:xfrm>
            <a:off x="640080" y="2514600"/>
            <a:ext cx="795528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B2A4A"/>
              </a:buClr>
              <a:buSzPts val="2000"/>
              <a:buFont typeface="Arial"/>
              <a:buNone/>
            </a:pPr>
            <a:r>
              <a:rPr b="1" i="0" lang="en-US" sz="2000" u="none" cap="none" strike="noStrike">
                <a:solidFill>
                  <a:srgbClr val="1B2A4A"/>
                </a:solidFill>
                <a:latin typeface="Arial"/>
                <a:ea typeface="Arial"/>
                <a:cs typeface="Arial"/>
                <a:sym typeface="Arial"/>
              </a:rPr>
              <a:t>Not all three. </a:t>
            </a:r>
            <a:r>
              <a:rPr b="1" i="0" lang="en-US" sz="2000" u="none" cap="none" strike="noStrike">
                <a:solidFill>
                  <a:srgbClr val="6E4E12"/>
                </a:solidFill>
                <a:latin typeface="Arial"/>
                <a:ea typeface="Arial"/>
                <a:cs typeface="Arial"/>
                <a:sym typeface="Arial"/>
              </a:rPr>
              <a:t>Just one.</a:t>
            </a:r>
            <a:endParaRPr b="0" i="0" sz="2000" u="none" cap="none" strike="noStrike">
              <a:solidFill>
                <a:schemeClr val="dk1"/>
              </a:solidFill>
              <a:latin typeface="Calibri"/>
              <a:ea typeface="Calibri"/>
              <a:cs typeface="Calibri"/>
              <a:sym typeface="Calibri"/>
            </a:endParaRPr>
          </a:p>
        </p:txBody>
      </p:sp>
      <p:sp>
        <p:nvSpPr>
          <p:cNvPr id="130" name="Google Shape;130;p7"/>
          <p:cNvSpPr/>
          <p:nvPr/>
        </p:nvSpPr>
        <p:spPr>
          <a:xfrm>
            <a:off x="640080" y="3200400"/>
            <a:ext cx="36576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B2A4A"/>
              </a:buClr>
              <a:buSzPts val="1800"/>
              <a:buFont typeface="Arial"/>
              <a:buNone/>
            </a:pPr>
            <a:r>
              <a:rPr b="1" i="0" lang="en-US" sz="1800" u="none" cap="none" strike="noStrike">
                <a:solidFill>
                  <a:srgbClr val="1B2A4A"/>
                </a:solidFill>
                <a:latin typeface="Arial"/>
                <a:ea typeface="Arial"/>
                <a:cs typeface="Arial"/>
                <a:sym typeface="Arial"/>
              </a:rPr>
              <a:t>→</a:t>
            </a:r>
            <a:endParaRPr b="0" i="0" sz="1800" u="none" cap="none" strike="noStrike">
              <a:solidFill>
                <a:schemeClr val="dk1"/>
              </a:solidFill>
              <a:latin typeface="Calibri"/>
              <a:ea typeface="Calibri"/>
              <a:cs typeface="Calibri"/>
              <a:sym typeface="Calibri"/>
            </a:endParaRPr>
          </a:p>
        </p:txBody>
      </p:sp>
      <p:sp>
        <p:nvSpPr>
          <p:cNvPr id="131" name="Google Shape;131;p7"/>
          <p:cNvSpPr/>
          <p:nvPr/>
        </p:nvSpPr>
        <p:spPr>
          <a:xfrm>
            <a:off x="1051560" y="3200400"/>
            <a:ext cx="71323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B2A4A"/>
              </a:buClr>
              <a:buSzPts val="1700"/>
              <a:buFont typeface="Arial"/>
              <a:buNone/>
            </a:pPr>
            <a:r>
              <a:rPr b="0" i="0" lang="en-US" sz="1700" u="none" cap="none" strike="noStrike">
                <a:solidFill>
                  <a:srgbClr val="1B2A4A"/>
                </a:solidFill>
                <a:latin typeface="Arial"/>
                <a:ea typeface="Arial"/>
                <a:cs typeface="Arial"/>
                <a:sym typeface="Arial"/>
              </a:rPr>
              <a:t>A warm lead to follow up with?</a:t>
            </a:r>
            <a:endParaRPr b="0" i="0" sz="1700" u="none" cap="none" strike="noStrike">
              <a:solidFill>
                <a:schemeClr val="dk1"/>
              </a:solidFill>
              <a:latin typeface="Calibri"/>
              <a:ea typeface="Calibri"/>
              <a:cs typeface="Calibri"/>
              <a:sym typeface="Calibri"/>
            </a:endParaRPr>
          </a:p>
        </p:txBody>
      </p:sp>
      <p:sp>
        <p:nvSpPr>
          <p:cNvPr id="132" name="Google Shape;132;p7"/>
          <p:cNvSpPr/>
          <p:nvPr/>
        </p:nvSpPr>
        <p:spPr>
          <a:xfrm>
            <a:off x="640080" y="3657600"/>
            <a:ext cx="36576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B2A4A"/>
              </a:buClr>
              <a:buSzPts val="1800"/>
              <a:buFont typeface="Arial"/>
              <a:buNone/>
            </a:pPr>
            <a:r>
              <a:rPr b="1" i="0" lang="en-US" sz="1800" u="none" cap="none" strike="noStrike">
                <a:solidFill>
                  <a:srgbClr val="1B2A4A"/>
                </a:solidFill>
                <a:latin typeface="Arial"/>
                <a:ea typeface="Arial"/>
                <a:cs typeface="Arial"/>
                <a:sym typeface="Arial"/>
              </a:rPr>
              <a:t>→</a:t>
            </a:r>
            <a:endParaRPr b="0" i="0" sz="1800" u="none" cap="none" strike="noStrike">
              <a:solidFill>
                <a:schemeClr val="dk1"/>
              </a:solidFill>
              <a:latin typeface="Calibri"/>
              <a:ea typeface="Calibri"/>
              <a:cs typeface="Calibri"/>
              <a:sym typeface="Calibri"/>
            </a:endParaRPr>
          </a:p>
        </p:txBody>
      </p:sp>
      <p:sp>
        <p:nvSpPr>
          <p:cNvPr id="133" name="Google Shape;133;p7"/>
          <p:cNvSpPr/>
          <p:nvPr/>
        </p:nvSpPr>
        <p:spPr>
          <a:xfrm>
            <a:off x="1051560" y="3657600"/>
            <a:ext cx="71323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B2A4A"/>
              </a:buClr>
              <a:buSzPts val="1700"/>
              <a:buFont typeface="Arial"/>
              <a:buNone/>
            </a:pPr>
            <a:r>
              <a:rPr b="0" i="0" lang="en-US" sz="1700" u="none" cap="none" strike="noStrike">
                <a:solidFill>
                  <a:srgbClr val="1B2A4A"/>
                </a:solidFill>
                <a:latin typeface="Arial"/>
                <a:ea typeface="Arial"/>
                <a:cs typeface="Arial"/>
                <a:sym typeface="Arial"/>
              </a:rPr>
              <a:t>A small paid first step to offer?</a:t>
            </a:r>
            <a:endParaRPr b="0" i="0" sz="1700" u="none" cap="none" strike="noStrike">
              <a:solidFill>
                <a:schemeClr val="dk1"/>
              </a:solidFill>
              <a:latin typeface="Calibri"/>
              <a:ea typeface="Calibri"/>
              <a:cs typeface="Calibri"/>
              <a:sym typeface="Calibri"/>
            </a:endParaRPr>
          </a:p>
        </p:txBody>
      </p:sp>
      <p:sp>
        <p:nvSpPr>
          <p:cNvPr id="134" name="Google Shape;134;p7"/>
          <p:cNvSpPr/>
          <p:nvPr/>
        </p:nvSpPr>
        <p:spPr>
          <a:xfrm>
            <a:off x="640080" y="4114800"/>
            <a:ext cx="36576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B2A4A"/>
              </a:buClr>
              <a:buSzPts val="1800"/>
              <a:buFont typeface="Arial"/>
              <a:buNone/>
            </a:pPr>
            <a:r>
              <a:rPr b="1" i="0" lang="en-US" sz="1800" u="none" cap="none" strike="noStrike">
                <a:solidFill>
                  <a:srgbClr val="1B2A4A"/>
                </a:solidFill>
                <a:latin typeface="Arial"/>
                <a:ea typeface="Arial"/>
                <a:cs typeface="Arial"/>
                <a:sym typeface="Arial"/>
              </a:rPr>
              <a:t>→</a:t>
            </a:r>
            <a:endParaRPr b="0" i="0" sz="1800" u="none" cap="none" strike="noStrike">
              <a:solidFill>
                <a:schemeClr val="dk1"/>
              </a:solidFill>
              <a:latin typeface="Calibri"/>
              <a:ea typeface="Calibri"/>
              <a:cs typeface="Calibri"/>
              <a:sym typeface="Calibri"/>
            </a:endParaRPr>
          </a:p>
        </p:txBody>
      </p:sp>
      <p:sp>
        <p:nvSpPr>
          <p:cNvPr id="135" name="Google Shape;135;p7"/>
          <p:cNvSpPr/>
          <p:nvPr/>
        </p:nvSpPr>
        <p:spPr>
          <a:xfrm>
            <a:off x="1051560" y="4114800"/>
            <a:ext cx="71323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B2A4A"/>
              </a:buClr>
              <a:buSzPts val="1700"/>
              <a:buFont typeface="Arial"/>
              <a:buNone/>
            </a:pPr>
            <a:r>
              <a:rPr b="0" i="0" lang="en-US" sz="1700" u="none" cap="none" strike="noStrike">
                <a:solidFill>
                  <a:srgbClr val="1B2A4A"/>
                </a:solidFill>
                <a:latin typeface="Arial"/>
                <a:ea typeface="Arial"/>
                <a:cs typeface="Arial"/>
                <a:sym typeface="Arial"/>
              </a:rPr>
              <a:t>A specific person to ask?</a:t>
            </a:r>
            <a:endParaRPr b="0" i="0" sz="1700" u="none" cap="none" strike="noStrike">
              <a:solidFill>
                <a:schemeClr val="dk1"/>
              </a:solidFill>
              <a:latin typeface="Calibri"/>
              <a:ea typeface="Calibri"/>
              <a:cs typeface="Calibri"/>
              <a:sym typeface="Calibri"/>
            </a:endParaRPr>
          </a:p>
        </p:txBody>
      </p:sp>
      <p:sp>
        <p:nvSpPr>
          <p:cNvPr id="136" name="Google Shape;136;p7"/>
          <p:cNvSpPr/>
          <p:nvPr/>
        </p:nvSpPr>
        <p:spPr>
          <a:xfrm>
            <a:off x="640080" y="4617720"/>
            <a:ext cx="7955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4E12"/>
              </a:buClr>
              <a:buSzPts val="1500"/>
              <a:buFont typeface="Arial"/>
              <a:buNone/>
            </a:pPr>
            <a:r>
              <a:rPr b="1" i="1" lang="en-US" sz="1500" u="none" cap="none" strike="noStrike">
                <a:solidFill>
                  <a:srgbClr val="6E4E12"/>
                </a:solidFill>
                <a:latin typeface="Arial"/>
                <a:ea typeface="Arial"/>
                <a:cs typeface="Arial"/>
                <a:sym typeface="Arial"/>
              </a:rPr>
              <a:t>Pick one. Write it on your Revenue Move Plan. That's your move.</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243F"/>
        </a:solidFill>
      </p:bgPr>
    </p:bg>
    <p:spTree>
      <p:nvGrpSpPr>
        <p:cNvPr id="141" name="Shape 141"/>
        <p:cNvGrpSpPr/>
        <p:nvPr/>
      </p:nvGrpSpPr>
      <p:grpSpPr>
        <a:xfrm>
          <a:off x="0" y="0"/>
          <a:ext cx="0" cy="0"/>
          <a:chOff x="0" y="0"/>
          <a:chExt cx="0" cy="0"/>
        </a:xfrm>
      </p:grpSpPr>
      <p:sp>
        <p:nvSpPr>
          <p:cNvPr id="142" name="Google Shape;142;g3f9735cfed4_0_4"/>
          <p:cNvSpPr/>
          <p:nvPr/>
        </p:nvSpPr>
        <p:spPr>
          <a:xfrm>
            <a:off x="7269480" y="-1234440"/>
            <a:ext cx="3017400" cy="3017400"/>
          </a:xfrm>
          <a:prstGeom prst="ellipse">
            <a:avLst/>
          </a:prstGeom>
          <a:solidFill>
            <a:srgbClr val="20304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3" name="Google Shape;143;g3f9735cfed4_0_4"/>
          <p:cNvSpPr/>
          <p:nvPr/>
        </p:nvSpPr>
        <p:spPr>
          <a:xfrm>
            <a:off x="548640" y="480060"/>
            <a:ext cx="7543800" cy="274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D29A3A"/>
              </a:buClr>
              <a:buSzPts val="1000"/>
              <a:buFont typeface="Arial"/>
              <a:buNone/>
            </a:pPr>
            <a:r>
              <a:rPr b="1" i="0" lang="en-US" sz="1000" u="none" cap="none" strike="noStrike">
                <a:solidFill>
                  <a:srgbClr val="D29A3A"/>
                </a:solidFill>
                <a:latin typeface="Arial"/>
                <a:ea typeface="Arial"/>
                <a:cs typeface="Arial"/>
                <a:sym typeface="Arial"/>
              </a:rPr>
              <a:t>STAY IN TOUCH</a:t>
            </a:r>
            <a:endParaRPr b="0" i="0" sz="1000" u="none" cap="none" strike="noStrike">
              <a:solidFill>
                <a:schemeClr val="dk1"/>
              </a:solidFill>
              <a:latin typeface="Calibri"/>
              <a:ea typeface="Calibri"/>
              <a:cs typeface="Calibri"/>
              <a:sym typeface="Calibri"/>
            </a:endParaRPr>
          </a:p>
        </p:txBody>
      </p:sp>
      <p:sp>
        <p:nvSpPr>
          <p:cNvPr id="144" name="Google Shape;144;g3f9735cfed4_0_4"/>
          <p:cNvSpPr/>
          <p:nvPr/>
        </p:nvSpPr>
        <p:spPr>
          <a:xfrm>
            <a:off x="548640" y="788670"/>
            <a:ext cx="8023800" cy="4803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2400"/>
              <a:buFont typeface="Arial"/>
              <a:buNone/>
            </a:pPr>
            <a:r>
              <a:rPr b="1" i="0" lang="en-US" sz="2400" u="none" cap="none" strike="noStrike">
                <a:solidFill>
                  <a:srgbClr val="FFFFFF"/>
                </a:solidFill>
                <a:latin typeface="Arial"/>
                <a:ea typeface="Arial"/>
                <a:cs typeface="Arial"/>
                <a:sym typeface="Arial"/>
              </a:rPr>
              <a:t>Let's connect on LinkedIn.</a:t>
            </a:r>
            <a:endParaRPr b="0" i="0" sz="2400" u="none" cap="none" strike="noStrike">
              <a:solidFill>
                <a:schemeClr val="dk1"/>
              </a:solidFill>
              <a:latin typeface="Calibri"/>
              <a:ea typeface="Calibri"/>
              <a:cs typeface="Calibri"/>
              <a:sym typeface="Calibri"/>
            </a:endParaRPr>
          </a:p>
        </p:txBody>
      </p:sp>
      <p:sp>
        <p:nvSpPr>
          <p:cNvPr id="145" name="Google Shape;145;g3f9735cfed4_0_4"/>
          <p:cNvSpPr/>
          <p:nvPr/>
        </p:nvSpPr>
        <p:spPr>
          <a:xfrm>
            <a:off x="548640" y="1337310"/>
            <a:ext cx="8023800" cy="274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C9D2E2"/>
              </a:buClr>
              <a:buSzPts val="1200"/>
              <a:buFont typeface="Calibri"/>
              <a:buNone/>
            </a:pPr>
            <a:r>
              <a:rPr b="0" i="0" lang="en-US" sz="1200" u="none" cap="none" strike="noStrike">
                <a:solidFill>
                  <a:srgbClr val="C9D2E2"/>
                </a:solidFill>
                <a:latin typeface="Calibri"/>
                <a:ea typeface="Calibri"/>
                <a:cs typeface="Calibri"/>
                <a:sym typeface="Calibri"/>
              </a:rPr>
              <a:t>Scan to connect,  we'd love to stay in touch and keep you posted.</a:t>
            </a:r>
            <a:endParaRPr b="0" i="0" sz="1200" u="none" cap="none" strike="noStrike">
              <a:solidFill>
                <a:schemeClr val="dk1"/>
              </a:solidFill>
              <a:latin typeface="Calibri"/>
              <a:ea typeface="Calibri"/>
              <a:cs typeface="Calibri"/>
              <a:sym typeface="Calibri"/>
            </a:endParaRPr>
          </a:p>
        </p:txBody>
      </p:sp>
      <p:sp>
        <p:nvSpPr>
          <p:cNvPr id="146" name="Google Shape;146;g3f9735cfed4_0_4"/>
          <p:cNvSpPr/>
          <p:nvPr/>
        </p:nvSpPr>
        <p:spPr>
          <a:xfrm>
            <a:off x="1337310" y="1885950"/>
            <a:ext cx="2880600" cy="2537700"/>
          </a:xfrm>
          <a:prstGeom prst="roundRect">
            <a:avLst>
              <a:gd fmla="val 3784" name="adj"/>
            </a:avLst>
          </a:prstGeom>
          <a:solidFill>
            <a:srgbClr val="FFFFFF"/>
          </a:solidFill>
          <a:ln>
            <a:noFill/>
          </a:ln>
          <a:effectLst>
            <a:outerShdw blurRad="85725" rotWithShape="0" algn="bl" dir="5400000" dist="28575">
              <a:srgbClr val="8A93A6">
                <a:alpha val="251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7" name="Google Shape;147;g3f9735cfed4_0_4"/>
          <p:cNvSpPr/>
          <p:nvPr/>
        </p:nvSpPr>
        <p:spPr>
          <a:xfrm>
            <a:off x="1337310" y="3909060"/>
            <a:ext cx="2880600" cy="274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1B2740"/>
              </a:buClr>
              <a:buSzPts val="1400"/>
              <a:buFont typeface="Arial"/>
              <a:buNone/>
            </a:pPr>
            <a:r>
              <a:rPr b="1" i="0" lang="en-US" sz="1400" u="none" cap="none" strike="noStrike">
                <a:solidFill>
                  <a:srgbClr val="1B2740"/>
                </a:solidFill>
                <a:latin typeface="Arial"/>
                <a:ea typeface="Arial"/>
                <a:cs typeface="Arial"/>
                <a:sym typeface="Arial"/>
              </a:rPr>
              <a:t>Mustafa Sharifi</a:t>
            </a:r>
            <a:endParaRPr b="0" i="0" sz="1400" u="none" cap="none" strike="noStrike">
              <a:solidFill>
                <a:schemeClr val="dk1"/>
              </a:solidFill>
              <a:latin typeface="Calibri"/>
              <a:ea typeface="Calibri"/>
              <a:cs typeface="Calibri"/>
              <a:sym typeface="Calibri"/>
            </a:endParaRPr>
          </a:p>
        </p:txBody>
      </p:sp>
      <p:sp>
        <p:nvSpPr>
          <p:cNvPr id="148" name="Google Shape;148;g3f9735cfed4_0_4"/>
          <p:cNvSpPr/>
          <p:nvPr/>
        </p:nvSpPr>
        <p:spPr>
          <a:xfrm>
            <a:off x="1337310" y="4162806"/>
            <a:ext cx="2880600" cy="2058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47536C"/>
              </a:buClr>
              <a:buSzPts val="1000"/>
              <a:buFont typeface="Calibri"/>
              <a:buNone/>
            </a:pPr>
            <a:r>
              <a:rPr b="0" i="0" lang="en-US" sz="1000" u="none" cap="none" strike="noStrike">
                <a:solidFill>
                  <a:srgbClr val="47536C"/>
                </a:solidFill>
                <a:latin typeface="Calibri"/>
                <a:ea typeface="Calibri"/>
                <a:cs typeface="Calibri"/>
                <a:sym typeface="Calibri"/>
              </a:rPr>
              <a:t>Vornix.ai</a:t>
            </a:r>
            <a:endParaRPr b="0" i="0" sz="1000" u="none" cap="none" strike="noStrike">
              <a:solidFill>
                <a:schemeClr val="dk1"/>
              </a:solidFill>
              <a:latin typeface="Calibri"/>
              <a:ea typeface="Calibri"/>
              <a:cs typeface="Calibri"/>
              <a:sym typeface="Calibri"/>
            </a:endParaRPr>
          </a:p>
        </p:txBody>
      </p:sp>
      <p:sp>
        <p:nvSpPr>
          <p:cNvPr id="149" name="Google Shape;149;g3f9735cfed4_0_4"/>
          <p:cNvSpPr/>
          <p:nvPr/>
        </p:nvSpPr>
        <p:spPr>
          <a:xfrm>
            <a:off x="4903470" y="1885950"/>
            <a:ext cx="2880600" cy="2537700"/>
          </a:xfrm>
          <a:prstGeom prst="roundRect">
            <a:avLst>
              <a:gd fmla="val 3784" name="adj"/>
            </a:avLst>
          </a:prstGeom>
          <a:solidFill>
            <a:srgbClr val="FFFFFF"/>
          </a:solidFill>
          <a:ln>
            <a:noFill/>
          </a:ln>
          <a:effectLst>
            <a:outerShdw blurRad="85725" rotWithShape="0" algn="bl" dir="5400000" dist="28575">
              <a:srgbClr val="8A93A6">
                <a:alpha val="251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0" name="Google Shape;150;g3f9735cfed4_0_4"/>
          <p:cNvSpPr/>
          <p:nvPr/>
        </p:nvSpPr>
        <p:spPr>
          <a:xfrm>
            <a:off x="5486400" y="2125980"/>
            <a:ext cx="1714500" cy="1714500"/>
          </a:xfrm>
          <a:prstGeom prst="roundRect">
            <a:avLst>
              <a:gd fmla="val 3200" name="adj"/>
            </a:avLst>
          </a:prstGeom>
          <a:solidFill>
            <a:srgbClr val="F4F6FA"/>
          </a:solidFill>
          <a:ln cap="flat" cmpd="sng" w="9525">
            <a:solidFill>
              <a:srgbClr val="E1E6EF"/>
            </a:solidFill>
            <a:prstDash val="dash"/>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1" name="Google Shape;151;g3f9735cfed4_0_4"/>
          <p:cNvSpPr/>
          <p:nvPr/>
        </p:nvSpPr>
        <p:spPr>
          <a:xfrm>
            <a:off x="5486400" y="2125980"/>
            <a:ext cx="1714500" cy="17145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7E889C"/>
              </a:buClr>
              <a:buSzPts val="1000"/>
              <a:buFont typeface="Calibri"/>
              <a:buNone/>
            </a:pPr>
            <a:r>
              <a:rPr b="0" i="1" lang="en-US" sz="1000" u="none" cap="none" strike="noStrike">
                <a:solidFill>
                  <a:srgbClr val="7E889C"/>
                </a:solidFill>
                <a:latin typeface="Calibri"/>
                <a:ea typeface="Calibri"/>
                <a:cs typeface="Calibri"/>
                <a:sym typeface="Calibri"/>
              </a:rPr>
              <a:t>Kevin's QR here</a:t>
            </a:r>
            <a:endParaRPr b="0" i="0" sz="1000" u="none" cap="none" strike="noStrike">
              <a:solidFill>
                <a:schemeClr val="dk1"/>
              </a:solidFill>
              <a:latin typeface="Calibri"/>
              <a:ea typeface="Calibri"/>
              <a:cs typeface="Calibri"/>
              <a:sym typeface="Calibri"/>
            </a:endParaRPr>
          </a:p>
        </p:txBody>
      </p:sp>
      <p:sp>
        <p:nvSpPr>
          <p:cNvPr id="152" name="Google Shape;152;g3f9735cfed4_0_4"/>
          <p:cNvSpPr/>
          <p:nvPr/>
        </p:nvSpPr>
        <p:spPr>
          <a:xfrm>
            <a:off x="4903470" y="3909060"/>
            <a:ext cx="2880600" cy="274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1B2740"/>
              </a:buClr>
              <a:buSzPts val="1400"/>
              <a:buFont typeface="Arial"/>
              <a:buNone/>
            </a:pPr>
            <a:r>
              <a:rPr b="1" i="0" lang="en-US" sz="1400" u="none" cap="none" strike="noStrike">
                <a:solidFill>
                  <a:srgbClr val="1B2740"/>
                </a:solidFill>
                <a:latin typeface="Arial"/>
                <a:ea typeface="Arial"/>
                <a:cs typeface="Arial"/>
                <a:sym typeface="Arial"/>
              </a:rPr>
              <a:t>Kevin Harville</a:t>
            </a:r>
            <a:endParaRPr b="0" i="0" sz="1400" u="none" cap="none" strike="noStrike">
              <a:solidFill>
                <a:schemeClr val="dk1"/>
              </a:solidFill>
              <a:latin typeface="Calibri"/>
              <a:ea typeface="Calibri"/>
              <a:cs typeface="Calibri"/>
              <a:sym typeface="Calibri"/>
            </a:endParaRPr>
          </a:p>
        </p:txBody>
      </p:sp>
      <p:sp>
        <p:nvSpPr>
          <p:cNvPr id="153" name="Google Shape;153;g3f9735cfed4_0_4"/>
          <p:cNvSpPr/>
          <p:nvPr/>
        </p:nvSpPr>
        <p:spPr>
          <a:xfrm>
            <a:off x="4903470" y="4162806"/>
            <a:ext cx="2880600" cy="2058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47536C"/>
              </a:buClr>
              <a:buSzPts val="1000"/>
              <a:buFont typeface="Calibri"/>
              <a:buNone/>
            </a:pPr>
            <a:r>
              <a:rPr b="0" i="0" lang="en-US" sz="1000" u="none" cap="none" strike="noStrike">
                <a:solidFill>
                  <a:srgbClr val="47536C"/>
                </a:solidFill>
                <a:latin typeface="Calibri"/>
                <a:ea typeface="Calibri"/>
                <a:cs typeface="Calibri"/>
                <a:sym typeface="Calibri"/>
              </a:rPr>
              <a:t>New Eras Media</a:t>
            </a:r>
            <a:endParaRPr b="0" i="0" sz="1000" u="none" cap="none" strike="noStrike">
              <a:solidFill>
                <a:schemeClr val="dk1"/>
              </a:solidFill>
              <a:latin typeface="Calibri"/>
              <a:ea typeface="Calibri"/>
              <a:cs typeface="Calibri"/>
              <a:sym typeface="Calibri"/>
            </a:endParaRPr>
          </a:p>
        </p:txBody>
      </p:sp>
      <p:pic>
        <p:nvPicPr>
          <p:cNvPr id="154" name="Google Shape;154;g3f9735cfed4_0_4" title="qr_kevin.png"/>
          <p:cNvPicPr preferRelativeResize="0"/>
          <p:nvPr/>
        </p:nvPicPr>
        <p:blipFill rotWithShape="1">
          <a:blip r:embed="rId3">
            <a:alphaModFix/>
          </a:blip>
          <a:srcRect b="0" l="0" r="0" t="0"/>
          <a:stretch/>
        </p:blipFill>
        <p:spPr>
          <a:xfrm>
            <a:off x="5486400" y="2125988"/>
            <a:ext cx="1775400" cy="1714500"/>
          </a:xfrm>
          <a:prstGeom prst="rect">
            <a:avLst/>
          </a:prstGeom>
          <a:noFill/>
          <a:ln>
            <a:noFill/>
          </a:ln>
        </p:spPr>
      </p:pic>
      <p:pic>
        <p:nvPicPr>
          <p:cNvPr id="155" name="Google Shape;155;g3f9735cfed4_0_4" title="qr_mustafa.png"/>
          <p:cNvPicPr preferRelativeResize="0"/>
          <p:nvPr/>
        </p:nvPicPr>
        <p:blipFill>
          <a:blip r:embed="rId4">
            <a:alphaModFix/>
          </a:blip>
          <a:stretch>
            <a:fillRect/>
          </a:stretch>
        </p:blipFill>
        <p:spPr>
          <a:xfrm>
            <a:off x="1858499" y="2113511"/>
            <a:ext cx="1714500" cy="1714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2026-07-28T03:02:15Z</dcterms:created>
  <dc:creator>The Monetization Lab</dc:creator>
</cp:coreProperties>
</file>